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 id="2147483672" r:id="rId6"/>
  </p:sldMasterIdLst>
  <p:notesMasterIdLst>
    <p:notesMasterId r:id="rId43"/>
  </p:notesMasterIdLst>
  <p:sldIdLst>
    <p:sldId id="362" r:id="rId7"/>
    <p:sldId id="329" r:id="rId8"/>
    <p:sldId id="344" r:id="rId9"/>
    <p:sldId id="332" r:id="rId10"/>
    <p:sldId id="324" r:id="rId11"/>
    <p:sldId id="333" r:id="rId12"/>
    <p:sldId id="334" r:id="rId13"/>
    <p:sldId id="335" r:id="rId14"/>
    <p:sldId id="336" r:id="rId15"/>
    <p:sldId id="338" r:id="rId16"/>
    <p:sldId id="337" r:id="rId17"/>
    <p:sldId id="316" r:id="rId18"/>
    <p:sldId id="348" r:id="rId19"/>
    <p:sldId id="349" r:id="rId20"/>
    <p:sldId id="356" r:id="rId21"/>
    <p:sldId id="352" r:id="rId22"/>
    <p:sldId id="353" r:id="rId23"/>
    <p:sldId id="317" r:id="rId24"/>
    <p:sldId id="354" r:id="rId25"/>
    <p:sldId id="364" r:id="rId26"/>
    <p:sldId id="358" r:id="rId27"/>
    <p:sldId id="359" r:id="rId28"/>
    <p:sldId id="365" r:id="rId29"/>
    <p:sldId id="319" r:id="rId30"/>
    <p:sldId id="309" r:id="rId31"/>
    <p:sldId id="310" r:id="rId32"/>
    <p:sldId id="311" r:id="rId33"/>
    <p:sldId id="312" r:id="rId34"/>
    <p:sldId id="313" r:id="rId35"/>
    <p:sldId id="314" r:id="rId36"/>
    <p:sldId id="355" r:id="rId37"/>
    <p:sldId id="342" r:id="rId38"/>
    <p:sldId id="360" r:id="rId39"/>
    <p:sldId id="357" r:id="rId40"/>
    <p:sldId id="296" r:id="rId41"/>
    <p:sldId id="273" r:id="rId4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8914"/>
    <a:srgbClr val="069948"/>
    <a:srgbClr val="FF02FF"/>
    <a:srgbClr val="00FFFF"/>
    <a:srgbClr val="B2F598"/>
    <a:srgbClr val="96E072"/>
    <a:srgbClr val="FCFBDC"/>
    <a:srgbClr val="FCF99D"/>
    <a:srgbClr val="A9D2A7"/>
    <a:srgbClr val="E9EB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AF15E-73B8-508E-0452-4D875BD7F826}" v="165" dt="2024-06-27T08:20:14.945"/>
    <p1510:client id="{09F10CE8-9AE5-2B0F-8ACE-D6748F6D24D4}" v="6" dt="2024-06-27T00:40:02.555"/>
    <p1510:client id="{1367D9B6-760E-900B-22EB-FE9180BD8F69}" v="456" dt="2024-06-27T02:31:57.164"/>
    <p1510:client id="{1A773385-7C36-4347-4FDE-703DA4CE1B74}" v="183" dt="2024-06-27T05:30:30.739"/>
    <p1510:client id="{1AF1DB05-B2CA-F904-68E7-57833C8D30D8}" v="362" dt="2024-06-27T05:31:21.067"/>
    <p1510:client id="{2D6D4AD6-9F21-916C-5BD1-17613B6C3134}" v="2477" dt="2024-06-26T18:30:14.047"/>
    <p1510:client id="{483311E5-9E1B-43A5-9E11-D9DC309FD49D}" v="56" dt="2024-06-27T08:40:17.331"/>
    <p1510:client id="{4C21104A-139B-C63C-0A71-1CFA2BCB3D86}" v="472" dt="2024-06-27T08:17:47.635"/>
    <p1510:client id="{54B2763F-158C-77BD-9393-E3D1EF470701}" v="172" dt="2024-06-27T07:51:35.802"/>
    <p1510:client id="{58BF2EF1-7EFE-F6E6-89CD-6C60A87CA117}" v="8" dt="2024-06-27T07:24:43.517"/>
    <p1510:client id="{5CA1BAE6-167B-3EAC-AB77-A589F0C78E34}" v="18" dt="2024-06-26T06:35:55.962"/>
    <p1510:client id="{693B946D-9092-65EE-A6A2-49AFDC0BA6FC}" v="313" dt="2024-06-26T08:52:12.371"/>
    <p1510:client id="{726B27B6-4665-734D-6BFF-F001C7C4BC38}" v="595" dt="2024-06-27T06:49:32.749"/>
    <p1510:client id="{7AAFFC34-8442-48AF-BA5E-86035942C397}" v="44" dt="2024-06-27T05:49:22.084"/>
    <p1510:client id="{7B480A49-09BB-2BBA-209E-E9073F749C6D}" v="638" dt="2024-06-26T20:45:37.661"/>
    <p1510:client id="{8487D88C-3F9D-161C-9FFA-F7AD1AAF9805}" v="156" dt="2024-06-26T07:36:28.684"/>
    <p1510:client id="{909EBA4D-F3DC-428A-9DC2-D8E1D3D68E27}" v="87" dt="2024-06-26T00:50:26.837"/>
    <p1510:client id="{918F75F0-634C-F7E7-DF67-9E7C0327BF38}" v="7" dt="2024-06-27T03:52:37.124"/>
    <p1510:client id="{933D2CAE-4963-FBD4-08AB-7DE7C67CE8F2}" v="4" dt="2024-06-26T20:44:41.551"/>
    <p1510:client id="{956C1892-7A12-C434-3F2A-2287AB5366EA}" v="624" dt="2024-06-27T06:51:45.328"/>
    <p1510:client id="{96BB59E4-ED76-6D83-A396-2572A817C954}" v="3" dt="2024-06-27T08:24:05.222"/>
    <p1510:client id="{A8325289-AAF5-FA52-8509-E9EBFF0BCED7}" v="288" dt="2024-06-26T05:31:29.464"/>
    <p1510:client id="{AEDE3AD0-8CE6-2F48-5403-F0C6CE6936F3}" v="73" dt="2024-06-27T00:44:23.351"/>
    <p1510:client id="{BB19AB90-5F6C-0612-81A2-72102009510C}" v="1231" dt="2024-06-26T05:03:16.156"/>
    <p1510:client id="{CE0E949F-DF7C-A271-D6F0-30939EBEDEC4}" v="36" dt="2024-06-26T10:01:25.215"/>
    <p1510:client id="{CE9437B6-F528-8F89-DA59-08454B623010}" v="145" dt="2024-06-27T08:33:23.053"/>
    <p1510:client id="{D6833D4D-996E-DB1C-6D11-545AA03FF07E}" v="940" dt="2024-06-26T05:17:17.290"/>
    <p1510:client id="{D871792A-CE04-DE48-EE7B-DCE584B8BB96}" v="1058" dt="2024-06-26T16:46:04.214"/>
    <p1510:client id="{D9CCCF1E-4F27-924E-41F3-B7901F200880}" v="930" dt="2024-06-27T04:21:01.904"/>
    <p1510:client id="{D9FF2E77-ACB6-A5D4-12C3-2386108AE267}" v="12" dt="2024-06-27T01:20:41.003"/>
    <p1510:client id="{DBAD2177-7334-7941-1A63-66EF3F10F86D}" v="106" dt="2024-06-27T00:34:40.971"/>
    <p1510:client id="{E6E7C4E3-6196-2A67-1E80-D01F4BE2CBA6}" v="832" dt="2024-06-26T20:43:06.229"/>
    <p1510:client id="{F1C7BAF5-793C-7696-B89E-AB92B4DCFA04}" v="42" dt="2024-06-27T08:38:37.474"/>
    <p1510:client id="{FE723FA0-60B4-7EE2-802C-758622D64EF1}" v="34" dt="2024-06-26T06:26:21.7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513" autoAdjust="0"/>
  </p:normalViewPr>
  <p:slideViewPr>
    <p:cSldViewPr snapToGrid="0">
      <p:cViewPr varScale="1">
        <p:scale>
          <a:sx n="54" d="100"/>
          <a:sy n="54" d="100"/>
        </p:scale>
        <p:origin x="170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27T04:20:19.890"/>
    </inkml:context>
    <inkml:brush xml:id="br0">
      <inkml:brushProperty name="width" value="0.1" units="cm"/>
      <inkml:brushProperty name="height" value="0.1" units="cm"/>
      <inkml:brushProperty name="color" value="#FFFFFF"/>
    </inkml:brush>
  </inkml:definitions>
  <inkml:trace contextRef="#ctx0" brushRef="#br0">5089 4995 16383 0 0,'0'-11'0'0'0,"0"-11"0"0"0,0-9 0 0 0,0-14 0 0 0,0-2 0 0 0,0-1 0 0 0,0 0 0 0 0,0 5 0 0 0,0 6 0 0 0,0 6 0 0 0,0 5 0 0 0,0 2 0 0 0,0 2 0 0 0,0 2 0 0 0,-4 0 0 0 0,-1-1 0 0 0,1 1 0 0 0,-4 3 0 0 0,1 1 0 0 0,1-1 0 0 0,-3 0 0 0 0,-6-2 0 0 0,-1-4 0 0 0,-1-7 0 0 0,-5 0 0 0 0,-3 0 0 0 0,0-1 0 0 0,4 0 0 0 0,1 2 0 0 0,5 3 0 0 0,1 5 0 0 0,3 3 0 0 0,3 0 0 0 0,0 4 0 0 0,1 1 0 0 0,-2-2 0 0 0,-4 2 0 0 0,2 0 0 0 0,-2 2 0 0 0,-2 3 0 0 0,1 6 0 0 0,7 4 0 0 0,5 4 0 0 0,6 3 0 0 0,6 2 0 0 0,1 3 0 0 0,3 3 0 0 0,-1 3 0 0 0,-3 0 0 0 0,0 2 0 0 0,-1 0 0 0 0,-2 0 0 0 0,1 0 0 0 0,3 7 0 0 0,3 2 0 0 0,0 0 0 0 0,0 2 0 0 0,2-2 0 0 0,2 2 0 0 0,1 2 0 0 0,-2 3 0 0 0,-1-2 0 0 0,-3 1 0 0 0,1-3 0 0 0,-4 0 0 0 0,2-1 0 0 0,-2-4 0 0 0,-3-2 0 0 0,-2-3 0 0 0,-2-1 0 0 0,-2-9 0 0 0,-1-10 0 0 0,0-9 0 0 0,0-8 0 0 0,-1-9 0 0 0,-3 0 0 0 0,-1-1 0 0 0,0 1 0 0 0,1 0 0 0 0,2 0 0 0 0,0 0 0 0 0,1 0 0 0 0,1 5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3048CF-0EDE-4883-AF97-81AA21B77F8B}" type="datetimeFigureOut">
              <a:rPr kumimoji="1" lang="ja-JP" altLang="en-US" smtClean="0"/>
              <a:t>2024/6/27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1AD8D6-EEB8-4EFD-A33D-9BDF6785D176}" type="slidenum">
              <a:rPr kumimoji="1" lang="ja-JP" altLang="en-US" smtClean="0"/>
              <a:t>‹#›</a:t>
            </a:fld>
            <a:endParaRPr kumimoji="1" lang="ja-JP" altLang="en-US"/>
          </a:p>
        </p:txBody>
      </p:sp>
    </p:spTree>
    <p:extLst>
      <p:ext uri="{BB962C8B-B14F-4D97-AF65-F5344CB8AC3E}">
        <p14:creationId xmlns:p14="http://schemas.microsoft.com/office/powerpoint/2010/main" val="35886257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err="1">
                <a:latin typeface="Calibri"/>
                <a:ea typeface="Calibri"/>
                <a:cs typeface="Calibri"/>
              </a:rPr>
              <a:t>Bクラス浜辺の美しい蝉の発表を始ます</a:t>
            </a:r>
            <a:r>
              <a:rPr lang="en-US" altLang="ja-JP">
                <a:latin typeface="Calibri"/>
                <a:ea typeface="Calibri"/>
                <a:cs typeface="Calibri"/>
              </a:rPr>
              <a:t>。</a:t>
            </a:r>
          </a:p>
          <a:p>
            <a:r>
              <a:rPr lang="en-US" altLang="ja-JP" err="1">
                <a:latin typeface="Calibri"/>
                <a:ea typeface="Calibri"/>
                <a:cs typeface="Calibri"/>
              </a:rPr>
              <a:t>よろしくお願いします</a:t>
            </a:r>
            <a:r>
              <a:rPr lang="en-US" altLang="ja-JP">
                <a:latin typeface="Calibri"/>
                <a:ea typeface="Calibri"/>
                <a:cs typeface="Calibri"/>
              </a:rPr>
              <a:t>。</a:t>
            </a:r>
          </a:p>
          <a:p>
            <a:r>
              <a:rPr lang="en-US" altLang="ja-JP">
                <a:latin typeface="Calibri"/>
                <a:ea typeface="Calibri"/>
                <a:cs typeface="Calibri"/>
              </a:rPr>
              <a:t>献立ゴルフ、制するは己との闘い</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1</a:t>
            </a:fld>
            <a:endParaRPr kumimoji="1" lang="ja-JP" altLang="en-US"/>
          </a:p>
        </p:txBody>
      </p:sp>
    </p:spTree>
    <p:extLst>
      <p:ext uri="{BB962C8B-B14F-4D97-AF65-F5344CB8AC3E}">
        <p14:creationId xmlns:p14="http://schemas.microsoft.com/office/powerpoint/2010/main" val="2598244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【関沼】献立ゴルフはこのような流れで進んでいきます</a:t>
            </a:r>
          </a:p>
          <a:p>
            <a:r>
              <a:rPr lang="ja-JP" altLang="en-US">
                <a:latin typeface="Calibri"/>
                <a:ea typeface="游ゴシック"/>
                <a:cs typeface="Calibri"/>
              </a:rPr>
              <a:t>次に実際のプレイ画面を紹介します。</a:t>
            </a:r>
          </a:p>
          <a:p>
            <a:endParaRPr lang="ja-JP" altLang="en-US">
              <a:latin typeface="Calibri"/>
              <a:ea typeface="游ゴシック"/>
              <a:cs typeface="Calibri"/>
            </a:endParaRPr>
          </a:p>
          <a:p>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1AD8D6-EEB8-4EFD-A33D-9BDF6785D176}"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1256821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游ゴシック"/>
                <a:ea typeface="游ゴシック"/>
                <a:cs typeface="Calibri"/>
              </a:rPr>
              <a:t>【澤田】プレイの流れに沿って、各機能の担当者が発表します</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12</a:t>
            </a:fld>
            <a:endParaRPr kumimoji="1" lang="ja-JP" altLang="en-US"/>
          </a:p>
        </p:txBody>
      </p:sp>
    </p:spTree>
    <p:extLst>
      <p:ext uri="{BB962C8B-B14F-4D97-AF65-F5344CB8AC3E}">
        <p14:creationId xmlns:p14="http://schemas.microsoft.com/office/powerpoint/2010/main" val="81334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latin typeface="Calibri"/>
                <a:ea typeface="Calibri"/>
                <a:cs typeface="Calibri"/>
              </a:rPr>
              <a:t>【澤田】</a:t>
            </a:r>
            <a:endParaRPr lang="ja-JP" altLang="en-US"/>
          </a:p>
          <a:p>
            <a:r>
              <a:rPr lang="en-US" altLang="ja-JP" err="1">
                <a:latin typeface="Calibri"/>
                <a:ea typeface="游ゴシック"/>
                <a:cs typeface="Calibri"/>
              </a:rPr>
              <a:t>まず始めにプレイで使用する食材を登録します</a:t>
            </a:r>
            <a:r>
              <a:rPr lang="en-US" altLang="ja-JP">
                <a:latin typeface="Calibri"/>
                <a:ea typeface="游ゴシック"/>
                <a:cs typeface="Calibri"/>
              </a:rPr>
              <a:t>。</a:t>
            </a:r>
          </a:p>
          <a:p>
            <a:r>
              <a:rPr lang="en-US" altLang="ja-JP" err="1">
                <a:latin typeface="Calibri"/>
                <a:ea typeface="游ゴシック"/>
                <a:cs typeface="Calibri"/>
              </a:rPr>
              <a:t>登録のタイミングは各ラウンドの最初です</a:t>
            </a:r>
            <a:r>
              <a:rPr lang="en-US" altLang="ja-JP">
                <a:latin typeface="Calibri"/>
                <a:ea typeface="游ゴシック"/>
                <a:cs typeface="Calibri"/>
              </a:rPr>
              <a:t>。</a:t>
            </a:r>
          </a:p>
          <a:p>
            <a:r>
              <a:rPr lang="en-US" altLang="ja-JP" err="1">
                <a:latin typeface="Calibri"/>
                <a:ea typeface="游ゴシック"/>
                <a:cs typeface="Calibri"/>
              </a:rPr>
              <a:t>この時の登録のルールは以下の通りです</a:t>
            </a:r>
            <a:r>
              <a:rPr lang="en-US" altLang="ja-JP">
                <a:latin typeface="Calibri"/>
                <a:ea typeface="游ゴシック"/>
                <a:cs typeface="Calibri"/>
              </a:rPr>
              <a:t>。</a:t>
            </a:r>
          </a:p>
          <a:p>
            <a:r>
              <a:rPr lang="en-US" altLang="ja-JP">
                <a:latin typeface="Calibri"/>
                <a:ea typeface="游ゴシック"/>
                <a:cs typeface="Calibri"/>
              </a:rPr>
              <a:t>～～～～～～～～</a:t>
            </a:r>
            <a:endParaRPr lang="en-US"/>
          </a:p>
          <a:p>
            <a:r>
              <a:rPr lang="en-US" altLang="ja-JP">
                <a:latin typeface="Calibri"/>
                <a:ea typeface="游ゴシック"/>
                <a:cs typeface="Calibri"/>
              </a:rPr>
              <a:t>計７種類を登録したら次はプレイです。</a:t>
            </a:r>
          </a:p>
          <a:p>
            <a:endParaRPr lang="en-US" altLang="ja-JP">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13</a:t>
            </a:fld>
            <a:endParaRPr kumimoji="1" lang="ja-JP" altLang="en-US"/>
          </a:p>
        </p:txBody>
      </p:sp>
    </p:spTree>
    <p:extLst>
      <p:ext uri="{BB962C8B-B14F-4D97-AF65-F5344CB8AC3E}">
        <p14:creationId xmlns:p14="http://schemas.microsoft.com/office/powerpoint/2010/main" val="1276541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90000"/>
              </a:lnSpc>
              <a:spcBef>
                <a:spcPts val="1000"/>
              </a:spcBef>
            </a:pPr>
            <a:r>
              <a:rPr lang="en-US" altLang="ja-JP">
                <a:ea typeface="游ゴシック"/>
              </a:rPr>
              <a:t>【</a:t>
            </a:r>
            <a:r>
              <a:rPr lang="ja-JP" altLang="en-US">
                <a:ea typeface="游ゴシック"/>
              </a:rPr>
              <a:t>壱岐</a:t>
            </a:r>
            <a:r>
              <a:rPr lang="en-US" altLang="ja-JP">
                <a:ea typeface="游ゴシック"/>
              </a:rPr>
              <a:t>】</a:t>
            </a:r>
          </a:p>
          <a:p>
            <a:pPr>
              <a:lnSpc>
                <a:spcPct val="90000"/>
              </a:lnSpc>
              <a:spcBef>
                <a:spcPts val="1000"/>
              </a:spcBef>
            </a:pPr>
            <a:r>
              <a:rPr lang="ja-JP" altLang="en-US">
                <a:ea typeface="游ゴシック"/>
              </a:rPr>
              <a:t>こちらは調理中の画面です。</a:t>
            </a:r>
          </a:p>
          <a:p>
            <a:pPr>
              <a:lnSpc>
                <a:spcPct val="90000"/>
              </a:lnSpc>
              <a:spcBef>
                <a:spcPts val="1000"/>
              </a:spcBef>
            </a:pPr>
            <a:r>
              <a:rPr lang="ja-JP" altLang="en-US">
                <a:ea typeface="游ゴシック"/>
              </a:rPr>
              <a:t>国内コース、海外コース、ランダムコースが選べます。</a:t>
            </a:r>
          </a:p>
          <a:p>
            <a:pPr>
              <a:lnSpc>
                <a:spcPct val="90000"/>
              </a:lnSpc>
              <a:spcBef>
                <a:spcPts val="1000"/>
              </a:spcBef>
            </a:pPr>
            <a:r>
              <a:rPr lang="ja-JP" altLang="en-US">
                <a:ea typeface="游ゴシック"/>
              </a:rPr>
              <a:t>今回は国内コースを選択します。</a:t>
            </a:r>
          </a:p>
          <a:p>
            <a:pPr>
              <a:lnSpc>
                <a:spcPct val="90000"/>
              </a:lnSpc>
              <a:spcBef>
                <a:spcPts val="1000"/>
              </a:spcBef>
            </a:pPr>
            <a:r>
              <a:rPr lang="ja-JP" altLang="en-US">
                <a:ea typeface="游ゴシック"/>
              </a:rPr>
              <a:t>モーダルウインドウ内のスタートを押すと同時に時間の計測が始まります。</a:t>
            </a:r>
          </a:p>
          <a:p>
            <a:pPr>
              <a:lnSpc>
                <a:spcPct val="90000"/>
              </a:lnSpc>
              <a:spcBef>
                <a:spcPts val="1000"/>
              </a:spcBef>
            </a:pPr>
            <a:endParaRPr lang="ja-JP" altLang="en-US">
              <a:ea typeface="游ゴシック"/>
            </a:endParaRPr>
          </a:p>
          <a:p>
            <a:pPr>
              <a:lnSpc>
                <a:spcPct val="90000"/>
              </a:lnSpc>
              <a:spcBef>
                <a:spcPts val="1000"/>
              </a:spcBef>
            </a:pPr>
            <a:r>
              <a:rPr lang="ja-JP">
                <a:ea typeface="游ゴシック"/>
              </a:rPr>
              <a:t>食材は必ず肉・魚から</a:t>
            </a:r>
            <a:r>
              <a:rPr lang="en-US" altLang="ja-JP">
                <a:ea typeface="游ゴシック"/>
              </a:rPr>
              <a:t>1</a:t>
            </a:r>
            <a:r>
              <a:rPr lang="ja-JP">
                <a:ea typeface="游ゴシック"/>
              </a:rPr>
              <a:t>種類</a:t>
            </a:r>
            <a:r>
              <a:rPr lang="ja-JP" altLang="en-US">
                <a:ea typeface="游ゴシック"/>
              </a:rPr>
              <a:t>、</a:t>
            </a:r>
            <a:r>
              <a:rPr lang="ja-JP">
                <a:ea typeface="游ゴシック"/>
              </a:rPr>
              <a:t>野菜から</a:t>
            </a:r>
            <a:r>
              <a:rPr lang="en-US" altLang="ja-JP">
                <a:ea typeface="游ゴシック"/>
              </a:rPr>
              <a:t>2</a:t>
            </a:r>
            <a:r>
              <a:rPr lang="ja-JP">
                <a:ea typeface="游ゴシック"/>
              </a:rPr>
              <a:t>種類</a:t>
            </a:r>
            <a:r>
              <a:rPr lang="ja-JP" altLang="en-US">
                <a:ea typeface="游ゴシック"/>
              </a:rPr>
              <a:t>、先ほど登録したものの中から提示されます。</a:t>
            </a:r>
            <a:endParaRPr lang="en-US" altLang="ja-JP">
              <a:ea typeface="游ゴシック"/>
            </a:endParaRPr>
          </a:p>
          <a:p>
            <a:pPr>
              <a:lnSpc>
                <a:spcPct val="90000"/>
              </a:lnSpc>
              <a:spcBef>
                <a:spcPts val="1000"/>
              </a:spcBef>
            </a:pPr>
            <a:endParaRPr lang="ja-JP" altLang="en-US">
              <a:ea typeface="游ゴシック"/>
            </a:endParaRPr>
          </a:p>
          <a:p>
            <a:pPr>
              <a:lnSpc>
                <a:spcPct val="90000"/>
              </a:lnSpc>
              <a:spcBef>
                <a:spcPts val="1000"/>
              </a:spcBef>
            </a:pPr>
            <a:r>
              <a:rPr lang="ja-JP">
                <a:ea typeface="游ゴシック"/>
              </a:rPr>
              <a:t>国内コース、海外コース、ランダムコース</a:t>
            </a:r>
            <a:r>
              <a:rPr lang="ja-JP" altLang="en-US">
                <a:ea typeface="游ゴシック"/>
              </a:rPr>
              <a:t>の違いは提示される調味料に違いがあります。</a:t>
            </a:r>
            <a:endParaRPr lang="ja-JP">
              <a:ea typeface="游ゴシック"/>
            </a:endParaRPr>
          </a:p>
          <a:p>
            <a:pPr>
              <a:lnSpc>
                <a:spcPct val="90000"/>
              </a:lnSpc>
              <a:spcBef>
                <a:spcPts val="1000"/>
              </a:spcBef>
            </a:pPr>
            <a:r>
              <a:rPr lang="ja-JP">
                <a:ea typeface="游ゴシック"/>
              </a:rPr>
              <a:t>国内コースでは、「砂糖」「塩」「酢」「醤油」「味噌」の中から制限なしで使えるものが一種類、使用量の制限あり（未実装）で使えるものが2種類、禁止が2種類で提示されます。</a:t>
            </a:r>
          </a:p>
          <a:p>
            <a:pPr>
              <a:lnSpc>
                <a:spcPct val="90000"/>
              </a:lnSpc>
              <a:spcBef>
                <a:spcPts val="1000"/>
              </a:spcBef>
            </a:pPr>
            <a:r>
              <a:rPr lang="ja-JP">
                <a:ea typeface="游ゴシック"/>
              </a:rPr>
              <a:t>海外コースを選択すると</a:t>
            </a:r>
            <a:r>
              <a:rPr lang="ja-JP" altLang="en-US">
                <a:ea typeface="游ゴシック"/>
              </a:rPr>
              <a:t>、こちらが準備した地域別調味料セットの中から一つがランダムで表示されます。</a:t>
            </a:r>
          </a:p>
          <a:p>
            <a:pPr>
              <a:lnSpc>
                <a:spcPct val="90000"/>
              </a:lnSpc>
              <a:spcBef>
                <a:spcPts val="1000"/>
              </a:spcBef>
            </a:pPr>
            <a:r>
              <a:rPr lang="ja-JP" altLang="en-US">
                <a:ea typeface="游ゴシック"/>
              </a:rPr>
              <a:t>例えば中国だと「豆板醬」「甜麵醬」「ウェイパー」「ラー油」「オイスターソース」の5つがセット内容で登録されています。</a:t>
            </a:r>
          </a:p>
          <a:p>
            <a:pPr>
              <a:lnSpc>
                <a:spcPct val="90000"/>
              </a:lnSpc>
              <a:spcBef>
                <a:spcPts val="1000"/>
              </a:spcBef>
            </a:pPr>
            <a:r>
              <a:rPr lang="ja-JP" altLang="en-US">
                <a:ea typeface="游ゴシック"/>
              </a:rPr>
              <a:t>その他の地域では韓国、インド、ヨーロッパ、アメリカがあります。</a:t>
            </a:r>
          </a:p>
          <a:p>
            <a:pPr>
              <a:lnSpc>
                <a:spcPct val="90000"/>
              </a:lnSpc>
              <a:spcBef>
                <a:spcPts val="1000"/>
              </a:spcBef>
            </a:pPr>
            <a:endParaRPr lang="ja-JP" altLang="en-US">
              <a:ea typeface="游ゴシック"/>
            </a:endParaRPr>
          </a:p>
          <a:p>
            <a:pPr>
              <a:lnSpc>
                <a:spcPct val="90000"/>
              </a:lnSpc>
              <a:spcBef>
                <a:spcPts val="1000"/>
              </a:spcBef>
            </a:pPr>
            <a:r>
              <a:rPr lang="ja-JP">
                <a:ea typeface="游ゴシック"/>
              </a:rPr>
              <a:t>お助けはユーザー</a:t>
            </a:r>
            <a:r>
              <a:rPr lang="ja-JP" altLang="en-US">
                <a:ea typeface="游ゴシック"/>
              </a:rPr>
              <a:t>が</a:t>
            </a:r>
            <a:r>
              <a:rPr lang="ja-JP">
                <a:ea typeface="游ゴシック"/>
              </a:rPr>
              <a:t>お助け</a:t>
            </a:r>
            <a:r>
              <a:rPr lang="ja-JP" altLang="en-US">
                <a:ea typeface="游ゴシック"/>
              </a:rPr>
              <a:t>として</a:t>
            </a:r>
            <a:r>
              <a:rPr lang="ja-JP">
                <a:ea typeface="游ゴシック"/>
              </a:rPr>
              <a:t>登録</a:t>
            </a:r>
            <a:r>
              <a:rPr lang="ja-JP" altLang="en-US">
                <a:ea typeface="游ゴシック"/>
              </a:rPr>
              <a:t>した食材の中から</a:t>
            </a:r>
            <a:r>
              <a:rPr lang="ja-JP">
                <a:ea typeface="游ゴシック"/>
              </a:rPr>
              <a:t>表示され</a:t>
            </a:r>
            <a:r>
              <a:rPr lang="ja-JP" altLang="en-US">
                <a:ea typeface="游ゴシック"/>
              </a:rPr>
              <a:t>ます</a:t>
            </a:r>
          </a:p>
          <a:p>
            <a:pPr>
              <a:lnSpc>
                <a:spcPct val="90000"/>
              </a:lnSpc>
              <a:spcBef>
                <a:spcPts val="1000"/>
              </a:spcBef>
            </a:pPr>
            <a:endParaRPr lang="ja-JP" altLang="en-US">
              <a:ea typeface="游ゴシック"/>
            </a:endParaRPr>
          </a:p>
          <a:p>
            <a:pPr>
              <a:lnSpc>
                <a:spcPct val="90000"/>
              </a:lnSpc>
              <a:spcBef>
                <a:spcPts val="1000"/>
              </a:spcBef>
            </a:pPr>
            <a:r>
              <a:rPr lang="ja-JP">
                <a:ea typeface="游ゴシック"/>
              </a:rPr>
              <a:t>できた料理の写真を撮影登録して仮登録完了</a:t>
            </a:r>
            <a:endParaRPr lang="en-US" altLang="ja-JP">
              <a:ea typeface="游ゴシック"/>
            </a:endParaRPr>
          </a:p>
          <a:p>
            <a:pPr>
              <a:lnSpc>
                <a:spcPct val="90000"/>
              </a:lnSpc>
              <a:spcBef>
                <a:spcPts val="1000"/>
              </a:spcBef>
            </a:pPr>
            <a:r>
              <a:rPr lang="ja-JP">
                <a:ea typeface="游ゴシック"/>
              </a:rPr>
              <a:t>料理終了です</a:t>
            </a:r>
          </a:p>
          <a:p>
            <a:pPr>
              <a:lnSpc>
                <a:spcPct val="90000"/>
              </a:lnSpc>
              <a:spcBef>
                <a:spcPts val="1000"/>
              </a:spcBef>
            </a:pPr>
            <a:endParaRPr lang="ja-JP" altLang="en-US">
              <a:ea typeface="游ゴシック"/>
            </a:endParaRPr>
          </a:p>
          <a:p>
            <a:pPr>
              <a:lnSpc>
                <a:spcPct val="90000"/>
              </a:lnSpc>
              <a:spcBef>
                <a:spcPts val="1000"/>
              </a:spcBef>
            </a:pPr>
            <a:endParaRPr lang="ja-JP" altLang="en-US">
              <a:latin typeface="游ゴシック" panose="02110004020202020204"/>
              <a:cs typeface="Calibri"/>
            </a:endParaRPr>
          </a:p>
          <a:p>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14</a:t>
            </a:fld>
            <a:endParaRPr kumimoji="1" lang="ja-JP" altLang="en-US"/>
          </a:p>
        </p:txBody>
      </p:sp>
    </p:spTree>
    <p:extLst>
      <p:ext uri="{BB962C8B-B14F-4D97-AF65-F5344CB8AC3E}">
        <p14:creationId xmlns:p14="http://schemas.microsoft.com/office/powerpoint/2010/main" val="3521560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游ゴシック"/>
                <a:ea typeface="游ゴシック"/>
                <a:cs typeface="Calibri"/>
              </a:rPr>
              <a:t>【持田】</a:t>
            </a:r>
          </a:p>
          <a:p>
            <a:r>
              <a:rPr lang="ja-JP" altLang="en-US">
                <a:latin typeface="游ゴシック"/>
                <a:ea typeface="游ゴシック"/>
                <a:cs typeface="Calibri"/>
              </a:rPr>
              <a:t>仮登録が済んだら次は本登録ですが、せっかく作った料理は熱い間に食べてほしいので仮登録と本登録を分けています。</a:t>
            </a:r>
          </a:p>
          <a:p>
            <a:r>
              <a:rPr lang="ja-JP" altLang="en-US">
                <a:latin typeface="游ゴシック"/>
                <a:ea typeface="游ゴシック"/>
                <a:cs typeface="Calibri"/>
              </a:rPr>
              <a:t>ちなみにこのタイミングでアプリを閉じてもいいように、食後の本登録に移る前にステータスチェックを行います。</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15</a:t>
            </a:fld>
            <a:endParaRPr kumimoji="1" lang="ja-JP" altLang="en-US"/>
          </a:p>
        </p:txBody>
      </p:sp>
    </p:spTree>
    <p:extLst>
      <p:ext uri="{BB962C8B-B14F-4D97-AF65-F5344CB8AC3E}">
        <p14:creationId xmlns:p14="http://schemas.microsoft.com/office/powerpoint/2010/main" val="590612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＠ikiさんへ　すぐ動画再生して大丈夫です。</a:t>
            </a:r>
          </a:p>
          <a:p>
            <a:r>
              <a:rPr lang="ja-JP" altLang="en-US">
                <a:latin typeface="Calibri"/>
                <a:ea typeface="游ゴシック"/>
                <a:cs typeface="Calibri"/>
              </a:rPr>
              <a:t>持田　本登録機能について説明します。ここは、ユーザーが調理で使った食材と条件で提示された食材を比較して点数化するための画面です。</a:t>
            </a:r>
            <a:endParaRPr lang="ja-JP"/>
          </a:p>
          <a:p>
            <a:r>
              <a:rPr lang="ja-JP" altLang="en-US">
                <a:latin typeface="Calibri"/>
                <a:ea typeface="游ゴシック"/>
                <a:cs typeface="Calibri"/>
              </a:rPr>
              <a:t>まず、提示された条件の中から使用した食材と今回のプレイで使い切った食材を選択します。</a:t>
            </a:r>
          </a:p>
          <a:p>
            <a:r>
              <a:rPr lang="ja-JP" altLang="en-US">
                <a:latin typeface="Calibri"/>
                <a:ea typeface="游ゴシック"/>
                <a:cs typeface="Calibri"/>
              </a:rPr>
              <a:t>次に調理過程と味の満足度をユーザーが自己評価します。</a:t>
            </a:r>
          </a:p>
          <a:p>
            <a:r>
              <a:rPr lang="ja-JP" altLang="en-US">
                <a:latin typeface="Calibri"/>
                <a:ea typeface="游ゴシック"/>
                <a:cs typeface="Calibri"/>
              </a:rPr>
              <a:t>また、料理の感想などもコメントで残すことができ、ユーザーが任意でお気に入りに登録し、表彰することもできます。</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16</a:t>
            </a:fld>
            <a:endParaRPr kumimoji="1" lang="ja-JP" altLang="en-US"/>
          </a:p>
        </p:txBody>
      </p:sp>
    </p:spTree>
    <p:extLst>
      <p:ext uri="{BB962C8B-B14F-4D97-AF65-F5344CB8AC3E}">
        <p14:creationId xmlns:p14="http://schemas.microsoft.com/office/powerpoint/2010/main" val="2875885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latin typeface="Calibri"/>
                <a:ea typeface="Calibri"/>
                <a:cs typeface="Calibri"/>
              </a:rPr>
              <a:t>【</a:t>
            </a:r>
            <a:r>
              <a:rPr lang="en-US" altLang="ja-JP" err="1">
                <a:latin typeface="Calibri"/>
                <a:ea typeface="Calibri"/>
                <a:cs typeface="Calibri"/>
              </a:rPr>
              <a:t>持田</a:t>
            </a:r>
            <a:r>
              <a:rPr lang="en-US" altLang="ja-JP">
                <a:latin typeface="Calibri"/>
                <a:ea typeface="Calibri"/>
                <a:cs typeface="Calibri"/>
              </a:rPr>
              <a:t>】</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17</a:t>
            </a:fld>
            <a:endParaRPr kumimoji="1" lang="ja-JP" altLang="en-US"/>
          </a:p>
        </p:txBody>
      </p:sp>
    </p:spTree>
    <p:extLst>
      <p:ext uri="{BB962C8B-B14F-4D97-AF65-F5344CB8AC3E}">
        <p14:creationId xmlns:p14="http://schemas.microsoft.com/office/powerpoint/2010/main" val="377627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latin typeface="Calibri"/>
                <a:ea typeface="Calibri"/>
                <a:cs typeface="Calibri"/>
              </a:rPr>
              <a:t>【</a:t>
            </a:r>
            <a:r>
              <a:rPr lang="en-US" altLang="ja-JP" err="1">
                <a:latin typeface="Calibri"/>
                <a:ea typeface="Calibri"/>
                <a:cs typeface="Calibri"/>
              </a:rPr>
              <a:t>田島</a:t>
            </a:r>
            <a:r>
              <a:rPr lang="en-US" altLang="ja-JP">
                <a:latin typeface="Calibri"/>
                <a:ea typeface="Calibri"/>
                <a:cs typeface="Calibri"/>
              </a:rPr>
              <a:t>】</a:t>
            </a:r>
          </a:p>
          <a:p>
            <a:r>
              <a:rPr lang="en-US" altLang="ja-JP" err="1">
                <a:latin typeface="Calibri"/>
                <a:ea typeface="Calibri"/>
                <a:cs typeface="Calibri"/>
              </a:rPr>
              <a:t>ここからはプレイ以外の機能を紹介します</a:t>
            </a:r>
            <a:r>
              <a:rPr lang="en-US" altLang="ja-JP">
                <a:latin typeface="Calibri"/>
                <a:ea typeface="Calibri"/>
                <a:cs typeface="Calibri"/>
              </a:rPr>
              <a:t>。</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18</a:t>
            </a:fld>
            <a:endParaRPr kumimoji="1" lang="ja-JP" altLang="en-US"/>
          </a:p>
        </p:txBody>
      </p:sp>
    </p:spTree>
    <p:extLst>
      <p:ext uri="{BB962C8B-B14F-4D97-AF65-F5344CB8AC3E}">
        <p14:creationId xmlns:p14="http://schemas.microsoft.com/office/powerpoint/2010/main" val="2716114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参加中のツアーについて説明します。</a:t>
            </a:r>
          </a:p>
          <a:p>
            <a:r>
              <a:rPr lang="ja-JP" altLang="en-US">
                <a:latin typeface="Calibri"/>
                <a:ea typeface="游ゴシック"/>
                <a:cs typeface="Calibri"/>
              </a:rPr>
              <a:t>このページでは現在参加中のツアーのスコア表と、各ホールのスコア推移グラフが表示されます。</a:t>
            </a:r>
            <a:endParaRPr lang="ja-JP">
              <a:latin typeface="游ゴシック" panose="02110004020202020204"/>
              <a:ea typeface="游ゴシック" panose="020B0400000000000000" pitchFamily="34" charset="-128"/>
              <a:cs typeface="Calibri"/>
            </a:endParaRPr>
          </a:p>
          <a:p>
            <a:r>
              <a:rPr lang="ja-JP" altLang="en-US">
                <a:latin typeface="Calibri"/>
                <a:ea typeface="游ゴシック"/>
                <a:cs typeface="Calibri"/>
              </a:rPr>
              <a:t>＠ここでクリック</a:t>
            </a:r>
            <a:endParaRPr lang="ja-JP">
              <a:ea typeface="游ゴシック"/>
            </a:endParaRPr>
          </a:p>
          <a:p>
            <a:r>
              <a:rPr lang="ja-JP" altLang="en-US">
                <a:latin typeface="游ゴシック"/>
                <a:ea typeface="游ゴシック"/>
                <a:cs typeface="Calibri"/>
              </a:rPr>
              <a:t>また、ホール番号のリンクからスコア詳細を確認することもできます。ページ下部のボタンから過去の成績ページに飛びます。</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19</a:t>
            </a:fld>
            <a:endParaRPr kumimoji="1" lang="ja-JP" altLang="en-US"/>
          </a:p>
        </p:txBody>
      </p:sp>
    </p:spTree>
    <p:extLst>
      <p:ext uri="{BB962C8B-B14F-4D97-AF65-F5344CB8AC3E}">
        <p14:creationId xmlns:p14="http://schemas.microsoft.com/office/powerpoint/2010/main" val="177938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過去の成績ページでは、最終成績の推移グラフと、過去のツアーのスコアが表示されます。</a:t>
            </a:r>
          </a:p>
          <a:p>
            <a:r>
              <a:rPr lang="ja-JP" altLang="en-US">
                <a:latin typeface="Calibri"/>
                <a:ea typeface="游ゴシック"/>
                <a:cs typeface="Calibri"/>
              </a:rPr>
              <a:t>スコアの推移グラフによって、自分の成長を一目で確認することができます。</a:t>
            </a:r>
          </a:p>
          <a:p>
            <a:r>
              <a:rPr lang="ja-JP" altLang="en-US">
                <a:latin typeface="Calibri"/>
                <a:ea typeface="游ゴシック"/>
                <a:cs typeface="Calibri"/>
              </a:rPr>
              <a:t>＠ここでクリック</a:t>
            </a:r>
          </a:p>
          <a:p>
            <a:r>
              <a:rPr lang="ja-JP" altLang="en-US">
                <a:latin typeface="Calibri"/>
                <a:ea typeface="游ゴシック"/>
                <a:cs typeface="Calibri"/>
              </a:rPr>
              <a:t>過去のツアーのスコアは折り畳みになっていて、クリックするとスコア表を確認することができ、</a:t>
            </a:r>
          </a:p>
          <a:p>
            <a:r>
              <a:rPr lang="ja-JP" altLang="en-US">
                <a:latin typeface="Calibri"/>
                <a:ea typeface="游ゴシック"/>
                <a:cs typeface="Calibri"/>
              </a:rPr>
              <a:t>参加中のツアーと同様に、ホール番号のリンクからスコア詳細を確認できます。</a:t>
            </a:r>
          </a:p>
          <a:p>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20</a:t>
            </a:fld>
            <a:endParaRPr kumimoji="1" lang="ja-JP" altLang="en-US"/>
          </a:p>
        </p:txBody>
      </p:sp>
    </p:spTree>
    <p:extLst>
      <p:ext uri="{BB962C8B-B14F-4D97-AF65-F5344CB8AC3E}">
        <p14:creationId xmlns:p14="http://schemas.microsoft.com/office/powerpoint/2010/main" val="284150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游ゴシック"/>
                <a:ea typeface="游ゴシック"/>
                <a:cs typeface="Calibri"/>
              </a:rPr>
              <a:t>まず始めにアジェンダです。このような順で進めます。</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2</a:t>
            </a:fld>
            <a:endParaRPr kumimoji="1" lang="ja-JP" altLang="en-US"/>
          </a:p>
        </p:txBody>
      </p:sp>
    </p:spTree>
    <p:extLst>
      <p:ext uri="{BB962C8B-B14F-4D97-AF65-F5344CB8AC3E}">
        <p14:creationId xmlns:p14="http://schemas.microsoft.com/office/powerpoint/2010/main" val="1992282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料理一覧について紹介します</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21</a:t>
            </a:fld>
            <a:endParaRPr kumimoji="1" lang="ja-JP" altLang="en-US"/>
          </a:p>
        </p:txBody>
      </p:sp>
    </p:spTree>
    <p:extLst>
      <p:ext uri="{BB962C8B-B14F-4D97-AF65-F5344CB8AC3E}">
        <p14:creationId xmlns:p14="http://schemas.microsoft.com/office/powerpoint/2010/main" val="636670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プレイの</a:t>
            </a:r>
            <a:r>
              <a:rPr lang="ja-JP">
                <a:ea typeface="游ゴシック"/>
              </a:rPr>
              <a:t>本登録時に</a:t>
            </a:r>
            <a:r>
              <a:rPr lang="ja-JP" altLang="en-US">
                <a:ea typeface="游ゴシック"/>
              </a:rPr>
              <a:t>早い、旨い、努力したの観点から</a:t>
            </a:r>
            <a:r>
              <a:rPr lang="ja-JP">
                <a:ea typeface="游ゴシック"/>
              </a:rPr>
              <a:t>お気に入り設定した料理を</a:t>
            </a:r>
            <a:r>
              <a:rPr lang="ja-JP" altLang="en-US">
                <a:ea typeface="游ゴシック"/>
              </a:rPr>
              <a:t>賞状形式で</a:t>
            </a:r>
            <a:r>
              <a:rPr lang="ja-JP">
                <a:ea typeface="游ゴシック"/>
              </a:rPr>
              <a:t>見ることができる機能</a:t>
            </a:r>
          </a:p>
          <a:p>
            <a:r>
              <a:rPr lang="ja-JP" altLang="en-US">
                <a:ea typeface="游ゴシック"/>
              </a:rPr>
              <a:t>こちらもボタンを押すと画像とバーが表示され横スクロールで見ることができます。</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22</a:t>
            </a:fld>
            <a:endParaRPr kumimoji="1" lang="ja-JP" altLang="en-US"/>
          </a:p>
        </p:txBody>
      </p:sp>
    </p:spTree>
    <p:extLst>
      <p:ext uri="{BB962C8B-B14F-4D97-AF65-F5344CB8AC3E}">
        <p14:creationId xmlns:p14="http://schemas.microsoft.com/office/powerpoint/2010/main" val="2235112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t>ツアー中に食材を使い切ったときやツアーの終了時に食材が余ったとき失格になる機能</a:t>
            </a:r>
            <a:endParaRPr lang="en-US" altLang="ja-JP"/>
          </a:p>
          <a:p>
            <a:r>
              <a:rPr lang="ja-JP" altLang="en-US">
                <a:ea typeface="游ゴシック"/>
              </a:rPr>
              <a:t>プレイを途中で終わらせるための棄権機能</a:t>
            </a:r>
            <a:endParaRPr lang="ja-JP">
              <a:ea typeface="游ゴシック"/>
            </a:endParaRPr>
          </a:p>
          <a:p>
            <a:r>
              <a:rPr lang="ja-JP" altLang="en-US">
                <a:ea typeface="游ゴシック"/>
              </a:rPr>
              <a:t>食材を使い切るための救済機能としての打ちっぱなし機能や</a:t>
            </a:r>
          </a:p>
          <a:p>
            <a:r>
              <a:rPr lang="ja-JP" altLang="en-US">
                <a:ea typeface="游ゴシック"/>
              </a:rPr>
              <a:t>過去の自分の記録と対戦し、ツアー優勝を目指す機能を実装したいと考えています。</a:t>
            </a:r>
          </a:p>
          <a:p>
            <a:endParaRPr lang="ja-JP" altLang="en-US">
              <a:ea typeface="游ゴシック"/>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23</a:t>
            </a:fld>
            <a:endParaRPr kumimoji="1" lang="ja-JP" altLang="en-US"/>
          </a:p>
        </p:txBody>
      </p:sp>
    </p:spTree>
    <p:extLst>
      <p:ext uri="{BB962C8B-B14F-4D97-AF65-F5344CB8AC3E}">
        <p14:creationId xmlns:p14="http://schemas.microsoft.com/office/powerpoint/2010/main" val="2504888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ここからは個人の話に移ります</a:t>
            </a:r>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24</a:t>
            </a:fld>
            <a:endParaRPr kumimoji="1" lang="ja-JP" altLang="en-US"/>
          </a:p>
        </p:txBody>
      </p:sp>
    </p:spTree>
    <p:extLst>
      <p:ext uri="{BB962C8B-B14F-4D97-AF65-F5344CB8AC3E}">
        <p14:creationId xmlns:p14="http://schemas.microsoft.com/office/powerpoint/2010/main" val="3794991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まずは私澤田から苦労した点を発表いたします。</a:t>
            </a:r>
          </a:p>
          <a:p>
            <a:r>
              <a:rPr lang="ja-JP" altLang="en-US">
                <a:latin typeface="Calibri"/>
                <a:ea typeface="游ゴシック"/>
                <a:cs typeface="Calibri"/>
              </a:rPr>
              <a:t>まず技術面では圧倒的な知識不足を痛感しました。</a:t>
            </a:r>
          </a:p>
          <a:p>
            <a:r>
              <a:rPr lang="ja-JP" altLang="en-US">
                <a:latin typeface="Calibri"/>
                <a:ea typeface="游ゴシック"/>
                <a:cs typeface="Calibri"/>
              </a:rPr>
              <a:t>講義内容が身についておらず、理想の機能の実現の仕方もわかっていませんでした。</a:t>
            </a:r>
          </a:p>
          <a:p>
            <a:r>
              <a:rPr lang="ja-JP" altLang="en-US">
                <a:latin typeface="Calibri"/>
                <a:ea typeface="游ゴシック"/>
                <a:cs typeface="Calibri"/>
              </a:rPr>
              <a:t>解決するためにテキストを読み直すこととと、植田講師に質問に行くことを繰り返していました。</a:t>
            </a:r>
          </a:p>
          <a:p>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25</a:t>
            </a:fld>
            <a:endParaRPr kumimoji="1" lang="ja-JP" altLang="en-US"/>
          </a:p>
        </p:txBody>
      </p:sp>
    </p:spTree>
    <p:extLst>
      <p:ext uri="{BB962C8B-B14F-4D97-AF65-F5344CB8AC3E}">
        <p14:creationId xmlns:p14="http://schemas.microsoft.com/office/powerpoint/2010/main" val="1333035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t>最後に今後の目標といたしましては、自分で出したアイデアを人任せではなく、自分の力で実装できるような技術力を身に付けていきたいと思います。また、このグループで徹底した感謝をこまめに伝えることとメッセージ確認を続けていきたいです。</a:t>
            </a:r>
            <a:endParaRPr lang="ja-JP" altLang="en-US"/>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26</a:t>
            </a:fld>
            <a:endParaRPr kumimoji="1" lang="ja-JP" altLang="en-US"/>
          </a:p>
        </p:txBody>
      </p:sp>
    </p:spTree>
    <p:extLst>
      <p:ext uri="{BB962C8B-B14F-4D97-AF65-F5344CB8AC3E}">
        <p14:creationId xmlns:p14="http://schemas.microsoft.com/office/powerpoint/2010/main" val="1310758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nSpc>
                <a:spcPct val="90000"/>
              </a:lnSpc>
              <a:spcBef>
                <a:spcPts val="1000"/>
              </a:spcBef>
            </a:pPr>
            <a:r>
              <a:rPr lang="ja-JP" altLang="en-US" b="1">
                <a:ea typeface="游ゴシック"/>
              </a:rPr>
              <a:t>私は研修で学んだことと今後の目標について話します。</a:t>
            </a:r>
          </a:p>
          <a:p>
            <a:pPr>
              <a:lnSpc>
                <a:spcPct val="90000"/>
              </a:lnSpc>
              <a:spcBef>
                <a:spcPts val="1000"/>
              </a:spcBef>
            </a:pPr>
            <a:r>
              <a:rPr lang="ja-JP" b="1">
                <a:ea typeface="游ゴシック"/>
              </a:rPr>
              <a:t>・</a:t>
            </a:r>
            <a:r>
              <a:rPr lang="ja-JP" altLang="en-US" b="1">
                <a:ea typeface="游ゴシック"/>
              </a:rPr>
              <a:t>この</a:t>
            </a:r>
            <a:r>
              <a:rPr lang="ja-JP" b="1">
                <a:ea typeface="游ゴシック"/>
              </a:rPr>
              <a:t>3か月で、できないことを調べて、やってみる</a:t>
            </a:r>
            <a:r>
              <a:rPr lang="ja-JP" altLang="en-US" b="1">
                <a:ea typeface="游ゴシック"/>
              </a:rPr>
              <a:t>という</a:t>
            </a:r>
            <a:r>
              <a:rPr lang="ja-JP" b="1">
                <a:ea typeface="游ゴシック"/>
              </a:rPr>
              <a:t>ことを粘り強くできるようになりました。</a:t>
            </a:r>
            <a:endParaRPr lang="en-US" altLang="ja-JP">
              <a:ea typeface="游ゴシック"/>
            </a:endParaRPr>
          </a:p>
          <a:p>
            <a:pPr>
              <a:lnSpc>
                <a:spcPct val="90000"/>
              </a:lnSpc>
              <a:spcBef>
                <a:spcPts val="1000"/>
              </a:spcBef>
            </a:pPr>
            <a:r>
              <a:rPr lang="ja-JP" altLang="en-US" b="1">
                <a:ea typeface="游ゴシック"/>
              </a:rPr>
              <a:t>特に、今回本登録の機能を作る際には、最初から分かる人に教えてもらうのではなく、まずは自分で試行錯誤しました。</a:t>
            </a:r>
            <a:endParaRPr lang="ja-JP" b="1">
              <a:ea typeface="游ゴシック"/>
            </a:endParaRPr>
          </a:p>
          <a:p>
            <a:pPr>
              <a:lnSpc>
                <a:spcPct val="90000"/>
              </a:lnSpc>
              <a:spcBef>
                <a:spcPts val="1000"/>
              </a:spcBef>
            </a:pPr>
            <a:r>
              <a:rPr lang="ja-JP" b="1">
                <a:ea typeface="游ゴシック"/>
              </a:rPr>
              <a:t>・また</a:t>
            </a:r>
            <a:r>
              <a:rPr lang="ja-JP" altLang="en-US" b="1">
                <a:ea typeface="游ゴシック"/>
              </a:rPr>
              <a:t>一日でできる作業量は思ったより少ないと感じる日もあり、</a:t>
            </a:r>
            <a:r>
              <a:rPr lang="ja-JP" b="1">
                <a:ea typeface="游ゴシック"/>
              </a:rPr>
              <a:t>日々の積み重ねの大切さを学びました。</a:t>
            </a:r>
            <a:endParaRPr lang="en-US" altLang="ja-JP">
              <a:ea typeface="游ゴシック"/>
            </a:endParaRPr>
          </a:p>
          <a:p>
            <a:pPr>
              <a:lnSpc>
                <a:spcPct val="90000"/>
              </a:lnSpc>
              <a:spcBef>
                <a:spcPts val="1000"/>
              </a:spcBef>
            </a:pPr>
            <a:r>
              <a:rPr lang="ja-JP" b="1">
                <a:ea typeface="游ゴシック"/>
              </a:rPr>
              <a:t>・</a:t>
            </a:r>
            <a:r>
              <a:rPr lang="ja-JP" altLang="en-US" b="1">
                <a:ea typeface="游ゴシック"/>
              </a:rPr>
              <a:t>そして</a:t>
            </a:r>
            <a:r>
              <a:rPr lang="ja-JP" b="1">
                <a:ea typeface="游ゴシック"/>
              </a:rPr>
              <a:t>3か月で、開発ツールに目が慣れてきた感覚があり</a:t>
            </a:r>
            <a:r>
              <a:rPr lang="ja-JP" altLang="en-US" b="1">
                <a:ea typeface="游ゴシック"/>
              </a:rPr>
              <a:t>、</a:t>
            </a:r>
            <a:r>
              <a:rPr lang="ja-JP" b="1">
                <a:ea typeface="游ゴシック"/>
              </a:rPr>
              <a:t>IT初学者の私にとっては</a:t>
            </a:r>
            <a:r>
              <a:rPr lang="ja-JP" altLang="en-US" b="1">
                <a:ea typeface="游ゴシック"/>
              </a:rPr>
              <a:t>研修で</a:t>
            </a:r>
            <a:r>
              <a:rPr lang="ja-JP" b="1">
                <a:ea typeface="游ゴシック"/>
              </a:rPr>
              <a:t>一歩踏み出せた経験になりました。</a:t>
            </a:r>
            <a:endParaRPr lang="en-US" altLang="ja-JP">
              <a:ea typeface="游ゴシック"/>
            </a:endParaRPr>
          </a:p>
          <a:p>
            <a:r>
              <a:rPr lang="en-US" altLang="ja-JP" err="1">
                <a:latin typeface="Calibri"/>
                <a:ea typeface="游ゴシック"/>
                <a:cs typeface="Calibri"/>
              </a:rPr>
              <a:t>続いて今後の目標は、学んだことを自分の力でできるようになるために、webアプリの自主製作に取り組みたいです</a:t>
            </a:r>
            <a:r>
              <a:rPr lang="en-US" altLang="ja-JP">
                <a:latin typeface="Calibri"/>
                <a:ea typeface="游ゴシック"/>
                <a:cs typeface="Calibri"/>
              </a:rPr>
              <a:t>。</a:t>
            </a:r>
          </a:p>
          <a:p>
            <a:r>
              <a:rPr lang="en-US" altLang="ja-JP" err="1">
                <a:latin typeface="Calibri"/>
                <a:ea typeface="游ゴシック"/>
                <a:cs typeface="Calibri"/>
              </a:rPr>
              <a:t>そして、社会人として、報告連絡相談を意識して、連携がとれるように動いていきたいです</a:t>
            </a:r>
            <a:r>
              <a:rPr lang="en-US" altLang="ja-JP">
                <a:latin typeface="Calibri"/>
                <a:ea typeface="游ゴシック"/>
                <a:cs typeface="Calibri"/>
              </a:rPr>
              <a:t>。</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27</a:t>
            </a:fld>
            <a:endParaRPr kumimoji="1" lang="ja-JP" altLang="en-US"/>
          </a:p>
        </p:txBody>
      </p:sp>
    </p:spTree>
    <p:extLst>
      <p:ext uri="{BB962C8B-B14F-4D97-AF65-F5344CB8AC3E}">
        <p14:creationId xmlns:p14="http://schemas.microsoft.com/office/powerpoint/2010/main" val="3937134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研修を通して学んだことは技術力の重要性です。</a:t>
            </a:r>
          </a:p>
          <a:p>
            <a:r>
              <a:rPr lang="ja-JP" altLang="en-US">
                <a:latin typeface="Calibri"/>
                <a:ea typeface="游ゴシック"/>
                <a:cs typeface="Calibri"/>
              </a:rPr>
              <a:t>技術力がプログラミングの際に重要なのはもちろん、要件定義の段階から技術不足による不便さを痛感しました。</a:t>
            </a:r>
          </a:p>
          <a:p>
            <a:endParaRPr lang="ja-JP" altLang="en-US">
              <a:latin typeface="Calibri"/>
              <a:ea typeface="游ゴシック"/>
              <a:cs typeface="Calibri"/>
            </a:endParaRPr>
          </a:p>
          <a:p>
            <a:r>
              <a:rPr lang="ja-JP" altLang="en-US">
                <a:latin typeface="Calibri"/>
                <a:ea typeface="游ゴシック"/>
                <a:cs typeface="Calibri"/>
              </a:rPr>
              <a:t>チーム開発当初の目標はバックエンド処理の習得でした。</a:t>
            </a:r>
          </a:p>
          <a:p>
            <a:endParaRPr lang="ja-JP" altLang="en-US">
              <a:latin typeface="Calibri"/>
              <a:ea typeface="游ゴシック"/>
              <a:cs typeface="Calibri"/>
            </a:endParaRPr>
          </a:p>
          <a:p>
            <a:r>
              <a:rPr lang="ja-JP" altLang="en-US">
                <a:latin typeface="Calibri"/>
                <a:ea typeface="游ゴシック"/>
                <a:cs typeface="Calibri"/>
              </a:rPr>
              <a:t>個人で勉強をしたり、段位認定というjavaの能力検定を進めたりと基本の構築を頑張りました。</a:t>
            </a:r>
          </a:p>
          <a:p>
            <a:endParaRPr lang="ja-JP" altLang="en-US">
              <a:latin typeface="Calibri"/>
              <a:ea typeface="游ゴシック"/>
              <a:cs typeface="Calibri"/>
            </a:endParaRPr>
          </a:p>
          <a:p>
            <a:r>
              <a:rPr lang="ja-JP" altLang="en-US">
                <a:latin typeface="Calibri"/>
                <a:ea typeface="游ゴシック"/>
                <a:cs typeface="Calibri"/>
              </a:rPr>
              <a:t>基礎が分かってもそれを活かせず、たくさん助けてもらいながら進みました。</a:t>
            </a:r>
          </a:p>
          <a:p>
            <a:r>
              <a:rPr lang="ja-JP" altLang="en-US">
                <a:latin typeface="Calibri"/>
                <a:ea typeface="游ゴシック"/>
                <a:cs typeface="Calibri"/>
              </a:rPr>
              <a:t>そのおかげで</a:t>
            </a:r>
          </a:p>
          <a:p>
            <a:r>
              <a:rPr lang="ja-JP" altLang="en-US">
                <a:latin typeface="Calibri"/>
                <a:ea typeface="游ゴシック"/>
                <a:cs typeface="Calibri"/>
              </a:rPr>
              <a:t>DAOでデータ取得し、jspで表示するにあたって、ソースコードのテンプレートすら活用できなかった段階から、完成したソースコードを参照すれば自分でプログラムを書ける程度に理解を深めることができた。</a:t>
            </a:r>
          </a:p>
          <a:p>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28</a:t>
            </a:fld>
            <a:endParaRPr kumimoji="1" lang="ja-JP" altLang="en-US"/>
          </a:p>
        </p:txBody>
      </p:sp>
    </p:spTree>
    <p:extLst>
      <p:ext uri="{BB962C8B-B14F-4D97-AF65-F5344CB8AC3E}">
        <p14:creationId xmlns:p14="http://schemas.microsoft.com/office/powerpoint/2010/main" val="1235119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大成ネット株式会社の田島</a:t>
            </a:r>
          </a:p>
          <a:p>
            <a:r>
              <a:rPr lang="ja-JP" altLang="en-US">
                <a:latin typeface="Calibri"/>
                <a:ea typeface="游ゴシック"/>
                <a:cs typeface="Calibri"/>
              </a:rPr>
              <a:t>今回の研修で成長できた点はコミュニケーション能力の向上です。初日はあまり発言できていなかったのですが、開発が進むにつれて、意見を出していけるようになりました。</a:t>
            </a:r>
          </a:p>
          <a:p>
            <a:r>
              <a:rPr lang="ja-JP" altLang="en-US">
                <a:latin typeface="Calibri"/>
                <a:ea typeface="游ゴシック"/>
                <a:cs typeface="Calibri"/>
              </a:rPr>
              <a:t>今回のアプリはデータ構造が複雑で多くテーブルが必要になり大変でした。</a:t>
            </a:r>
          </a:p>
          <a:p>
            <a:r>
              <a:rPr lang="ja-JP" altLang="en-US">
                <a:latin typeface="Calibri"/>
                <a:ea typeface="游ゴシック"/>
                <a:cs typeface="Calibri"/>
              </a:rPr>
              <a:t>設計の際に、作業の難易度と個人の力量を把握して、期限までに完成させることを意識していく必要があると考えています。</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29</a:t>
            </a:fld>
            <a:endParaRPr kumimoji="1" lang="ja-JP" altLang="en-US"/>
          </a:p>
        </p:txBody>
      </p:sp>
    </p:spTree>
    <p:extLst>
      <p:ext uri="{BB962C8B-B14F-4D97-AF65-F5344CB8AC3E}">
        <p14:creationId xmlns:p14="http://schemas.microsoft.com/office/powerpoint/2010/main" val="2268161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cs typeface="Calibri"/>
              </a:rPr>
              <a:t>三上</a:t>
            </a:r>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31</a:t>
            </a:fld>
            <a:endParaRPr kumimoji="1" lang="ja-JP" altLang="en-US"/>
          </a:p>
        </p:txBody>
      </p:sp>
    </p:spTree>
    <p:extLst>
      <p:ext uri="{BB962C8B-B14F-4D97-AF65-F5344CB8AC3E}">
        <p14:creationId xmlns:p14="http://schemas.microsoft.com/office/powerpoint/2010/main" val="2107741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ea typeface="游ゴシック"/>
              </a:rPr>
              <a:t>【澤田】</a:t>
            </a:r>
            <a:r>
              <a:rPr lang="ja-JP" altLang="en-US">
                <a:ea typeface="游ゴシック"/>
              </a:rPr>
              <a:t>まず私たち</a:t>
            </a:r>
            <a:r>
              <a:rPr lang="ja-JP">
                <a:ea typeface="游ゴシック"/>
              </a:rPr>
              <a:t>が考えたペルソナ</a:t>
            </a:r>
            <a:r>
              <a:rPr lang="ja-JP" altLang="en-US">
                <a:ea typeface="游ゴシック"/>
              </a:rPr>
              <a:t>を紹介します。</a:t>
            </a:r>
            <a:endParaRPr lang="en-US" altLang="ja-JP">
              <a:ea typeface="游ゴシック"/>
            </a:endParaRPr>
          </a:p>
          <a:p>
            <a:r>
              <a:rPr lang="ja-JP">
                <a:ea typeface="游ゴシック"/>
              </a:rPr>
              <a:t>２８歳の男性会社員</a:t>
            </a:r>
            <a:r>
              <a:rPr lang="ja-JP" altLang="en-US">
                <a:ea typeface="游ゴシック"/>
              </a:rPr>
              <a:t>です。</a:t>
            </a:r>
          </a:p>
          <a:p>
            <a:r>
              <a:rPr lang="ja-JP" altLang="en-US">
                <a:ea typeface="游ゴシック"/>
              </a:rPr>
              <a:t>左側</a:t>
            </a:r>
            <a:r>
              <a:rPr lang="ja-JP">
                <a:ea typeface="游ゴシック"/>
              </a:rPr>
              <a:t>にあるように、学生時代は陸上部で長距離走を、現在は筋トレを趣味にしています。</a:t>
            </a:r>
            <a:endParaRPr lang="en-US" altLang="ja-JP">
              <a:ea typeface="游ゴシック"/>
            </a:endParaRPr>
          </a:p>
          <a:p>
            <a:r>
              <a:rPr lang="ja-JP"/>
              <a:t>長距離も筋トレも、自分と向き合って行うものですよね。</a:t>
            </a:r>
            <a:endParaRPr lang="en-US" altLang="ja-JP"/>
          </a:p>
          <a:p>
            <a:r>
              <a:rPr lang="ja-JP" altLang="en-US">
                <a:ea typeface="游ゴシック"/>
              </a:rPr>
              <a:t>そして彼は理想をきちんと持っているタイプの人物です。</a:t>
            </a:r>
          </a:p>
          <a:p>
            <a:r>
              <a:rPr lang="ja-JP"/>
              <a:t>つまり、自分の中の理想像になるために、己との闘いをし続けられる人物です。</a:t>
            </a:r>
            <a:endParaRPr lang="en-US" altLang="ja-JP"/>
          </a:p>
          <a:p>
            <a:r>
              <a:rPr lang="ja-JP">
                <a:ea typeface="游ゴシック"/>
              </a:rPr>
              <a:t>そして</a:t>
            </a:r>
            <a:r>
              <a:rPr lang="ja-JP" altLang="en-US">
                <a:ea typeface="游ゴシック"/>
              </a:rPr>
              <a:t>右側</a:t>
            </a:r>
            <a:r>
              <a:rPr lang="ja-JP">
                <a:ea typeface="游ゴシック"/>
              </a:rPr>
              <a:t>にある通り、彼、料理はできます。</a:t>
            </a:r>
            <a:endParaRPr lang="en-US" altLang="ja-JP">
              <a:ea typeface="游ゴシック"/>
            </a:endParaRPr>
          </a:p>
          <a:p>
            <a:r>
              <a:rPr lang="ja-JP" altLang="en-US">
                <a:ea typeface="游ゴシック"/>
              </a:rPr>
              <a:t>筋トレをしてるため、</a:t>
            </a:r>
            <a:r>
              <a:rPr lang="ja-JP">
                <a:ea typeface="游ゴシック"/>
              </a:rPr>
              <a:t>高たんぱく低脂質な料理を</a:t>
            </a:r>
            <a:r>
              <a:rPr lang="ja-JP" altLang="en-US">
                <a:ea typeface="游ゴシック"/>
              </a:rPr>
              <a:t>作ります</a:t>
            </a:r>
            <a:r>
              <a:rPr lang="ja-JP">
                <a:ea typeface="游ゴシック"/>
              </a:rPr>
              <a:t>。</a:t>
            </a:r>
            <a:endParaRPr lang="en-US" altLang="ja-JP">
              <a:ea typeface="游ゴシック"/>
            </a:endParaRPr>
          </a:p>
          <a:p>
            <a:r>
              <a:rPr lang="ja-JP"/>
              <a:t>ですがレシピ通りに作る、というよりも好きなタレや調味料を使ってアレンジをしていくことが好きな人です。</a:t>
            </a:r>
          </a:p>
          <a:p>
            <a:endParaRPr lang="ja-JP" altLang="en-US">
              <a:ea typeface="游ゴシック"/>
            </a:endParaRPr>
          </a:p>
          <a:p>
            <a:r>
              <a:rPr lang="en-US" altLang="ja-JP">
                <a:ea typeface="游ゴシック"/>
              </a:rPr>
              <a:t>FB//　</a:t>
            </a:r>
            <a:r>
              <a:rPr lang="en-US" altLang="ja-JP" err="1">
                <a:ea typeface="游ゴシック"/>
              </a:rPr>
              <a:t>このペルソナにいたった経緯</a:t>
            </a:r>
            <a:endParaRPr lang="ja-JP" err="1">
              <a:ea typeface="游ゴシック"/>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3</a:t>
            </a:fld>
            <a:endParaRPr kumimoji="1" lang="ja-JP" altLang="en-US"/>
          </a:p>
        </p:txBody>
      </p:sp>
    </p:spTree>
    <p:extLst>
      <p:ext uri="{BB962C8B-B14F-4D97-AF65-F5344CB8AC3E}">
        <p14:creationId xmlns:p14="http://schemas.microsoft.com/office/powerpoint/2010/main" val="443898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latin typeface="Calibri"/>
                <a:ea typeface="游ゴシック"/>
                <a:cs typeface="Calibri"/>
              </a:rPr>
              <a:t>【澤田】このスライドめっちゃいいです♡</a:t>
            </a:r>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32</a:t>
            </a:fld>
            <a:endParaRPr kumimoji="1" lang="ja-JP" altLang="en-US"/>
          </a:p>
        </p:txBody>
      </p:sp>
    </p:spTree>
    <p:extLst>
      <p:ext uri="{BB962C8B-B14F-4D97-AF65-F5344CB8AC3E}">
        <p14:creationId xmlns:p14="http://schemas.microsoft.com/office/powerpoint/2010/main" val="3645011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t>グループメンバーの人柄や武器</a:t>
            </a:r>
            <a:endParaRPr lang="en-US"/>
          </a:p>
          <a:p>
            <a:r>
              <a:rPr lang="ja-JP"/>
              <a:t>アプリの基礎となったゴルフの知識が豊富なグループメンバーはいませんでした。</a:t>
            </a:r>
            <a:endParaRPr lang="en-US" altLang="ja-JP"/>
          </a:p>
          <a:p>
            <a:r>
              <a:rPr lang="ja-JP"/>
              <a:t>そのため、スコアの付け方、その呼び方、服装など基礎の基礎から学び始めました。</a:t>
            </a:r>
            <a:endParaRPr lang="en-US" altLang="ja-JP"/>
          </a:p>
          <a:p>
            <a:r>
              <a:rPr lang="ja-JP"/>
              <a:t>学ぶべき知識がプログラミングだけでなく、アプリテーマの大元にも及ぶことから、</a:t>
            </a:r>
            <a:endParaRPr lang="en-US" altLang="ja-JP"/>
          </a:p>
          <a:p>
            <a:r>
              <a:rPr lang="ja-JP"/>
              <a:t>配属後、そのプロジェクトの業界の知識を増やしながら開発をする練習になりました。</a:t>
            </a:r>
          </a:p>
          <a:p>
            <a:endParaRPr lang="ja-JP" altLang="en-US">
              <a:latin typeface="Calibri"/>
              <a:ea typeface="游ゴシック"/>
              <a:cs typeface="Calibri"/>
            </a:endParaRPr>
          </a:p>
          <a:p>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33</a:t>
            </a:fld>
            <a:endParaRPr kumimoji="1" lang="ja-JP" altLang="en-US"/>
          </a:p>
        </p:txBody>
      </p:sp>
    </p:spTree>
    <p:extLst>
      <p:ext uri="{BB962C8B-B14F-4D97-AF65-F5344CB8AC3E}">
        <p14:creationId xmlns:p14="http://schemas.microsoft.com/office/powerpoint/2010/main" val="3895526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【澤田】総括に移ります。</a:t>
            </a:r>
          </a:p>
          <a:p>
            <a:r>
              <a:rPr lang="ja-JP" altLang="en-US">
                <a:latin typeface="Calibri"/>
                <a:ea typeface="游ゴシック"/>
                <a:cs typeface="Calibri"/>
              </a:rPr>
              <a:t>私たちがグループ開発で重要だと学んだことは「知ることへの貪欲さ」です。</a:t>
            </a:r>
          </a:p>
          <a:p>
            <a:r>
              <a:rPr lang="ja-JP" altLang="en-US">
                <a:latin typeface="Calibri"/>
                <a:ea typeface="游ゴシック"/>
                <a:cs typeface="Calibri"/>
              </a:rPr>
              <a:t>グループメンバーの人柄や性格などの人間関係はもちろん、何が得意で何が苦手かを知るとグループでの活動が円滑になることがわかりました。</a:t>
            </a:r>
          </a:p>
          <a:p>
            <a:r>
              <a:rPr lang="ja-JP" altLang="en-US">
                <a:latin typeface="Calibri"/>
                <a:ea typeface="游ゴシック"/>
                <a:cs typeface="Calibri"/>
              </a:rPr>
              <a:t>そうすることでサポートできる部分や逆にサポートしてほしい部分を知る必要があることを学びました。</a:t>
            </a:r>
          </a:p>
          <a:p>
            <a:r>
              <a:rPr lang="ja-JP" altLang="en-US">
                <a:latin typeface="Calibri"/>
                <a:ea typeface="游ゴシック"/>
                <a:cs typeface="Calibri"/>
              </a:rPr>
              <a:t>そしてシステムエンジニアとして、技術面での貪欲さの必要性を痛感しました。</a:t>
            </a:r>
          </a:p>
          <a:p>
            <a:r>
              <a:rPr lang="ja-JP" altLang="en-US">
                <a:latin typeface="Calibri"/>
                <a:ea typeface="游ゴシック"/>
                <a:cs typeface="Calibri"/>
              </a:rPr>
              <a:t>講義をきけば終わりではなく、そこからいかに知識を深めていけるかが重要で、</a:t>
            </a:r>
          </a:p>
          <a:p>
            <a:r>
              <a:rPr lang="ja-JP" altLang="en-US">
                <a:latin typeface="Calibri"/>
                <a:ea typeface="游ゴシック"/>
                <a:cs typeface="Calibri"/>
              </a:rPr>
              <a:t>そのために時間や労力を惜しまないでいられるシステムエンジニアでいようと思います。</a:t>
            </a:r>
          </a:p>
          <a:p>
            <a:endParaRPr lang="ja-JP" altLang="en-US">
              <a:latin typeface="Calibri"/>
              <a:ea typeface="游ゴシック"/>
              <a:cs typeface="Calibri"/>
            </a:endParaRPr>
          </a:p>
          <a:p>
            <a:endParaRPr lang="ja-JP" altLang="en-US">
              <a:latin typeface="Calibri"/>
              <a:ea typeface="游ゴシック"/>
              <a:cs typeface="Calibri"/>
            </a:endParaRPr>
          </a:p>
          <a:p>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34</a:t>
            </a:fld>
            <a:endParaRPr kumimoji="1" lang="ja-JP" altLang="en-US"/>
          </a:p>
        </p:txBody>
      </p:sp>
    </p:spTree>
    <p:extLst>
      <p:ext uri="{BB962C8B-B14F-4D97-AF65-F5344CB8AC3E}">
        <p14:creationId xmlns:p14="http://schemas.microsoft.com/office/powerpoint/2010/main" val="2371579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t>【持田】そんな彼の悩みは、</a:t>
            </a:r>
            <a:endParaRPr lang="en-US" altLang="ja-JP"/>
          </a:p>
          <a:p>
            <a:r>
              <a:rPr lang="ja-JP"/>
              <a:t>いつも使用しているタレや調味料の味に飽きた、</a:t>
            </a:r>
            <a:endParaRPr lang="en-US" altLang="ja-JP"/>
          </a:p>
          <a:p>
            <a:r>
              <a:rPr lang="ja-JP"/>
              <a:t>もっと刺激的な料理がしたい</a:t>
            </a:r>
            <a:endParaRPr lang="en-US" altLang="ja-JP"/>
          </a:p>
          <a:p>
            <a:r>
              <a:rPr lang="ja-JP"/>
              <a:t>といったものなのではないか、と考えました。</a:t>
            </a:r>
            <a:endParaRPr lang="en-US" altLang="ja-JP"/>
          </a:p>
          <a:p>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4</a:t>
            </a:fld>
            <a:endParaRPr kumimoji="1" lang="ja-JP" altLang="en-US"/>
          </a:p>
        </p:txBody>
      </p:sp>
    </p:spTree>
    <p:extLst>
      <p:ext uri="{BB962C8B-B14F-4D97-AF65-F5344CB8AC3E}">
        <p14:creationId xmlns:p14="http://schemas.microsoft.com/office/powerpoint/2010/main" val="2033891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ea typeface="游ゴシック"/>
              </a:rPr>
              <a:t>【</a:t>
            </a:r>
            <a:r>
              <a:rPr lang="ja-JP" altLang="en-US">
                <a:ea typeface="游ゴシック"/>
              </a:rPr>
              <a:t>田島</a:t>
            </a:r>
            <a:r>
              <a:rPr lang="en-US" altLang="ja-JP">
                <a:ea typeface="游ゴシック"/>
              </a:rPr>
              <a:t>】</a:t>
            </a:r>
            <a:r>
              <a:rPr lang="ja-JP">
                <a:ea typeface="游ゴシック"/>
              </a:rPr>
              <a:t>そもそもゴルフとは、</a:t>
            </a:r>
            <a:endParaRPr lang="en-US" altLang="ja-JP">
              <a:ea typeface="游ゴシック"/>
            </a:endParaRPr>
          </a:p>
          <a:p>
            <a:r>
              <a:rPr lang="ja-JP"/>
              <a:t>どれだけ少ない打数でボールをカップに入れられるか、コースを回れるかを競うスポーツです。</a:t>
            </a:r>
            <a:endParaRPr lang="en-US" altLang="ja-JP"/>
          </a:p>
          <a:p>
            <a:endParaRPr lang="ja-JP"/>
          </a:p>
          <a:p>
            <a:r>
              <a:rPr lang="ja-JP"/>
              <a:t>ドライバーやパターなど、14本という限られたクラブを駆使して、</a:t>
            </a:r>
            <a:endParaRPr lang="en-US" altLang="ja-JP"/>
          </a:p>
          <a:p>
            <a:r>
              <a:rPr lang="ja-JP"/>
              <a:t>風向きやそのフィールドを考慮しながら行います。</a:t>
            </a:r>
            <a:endParaRPr lang="en-US" altLang="ja-JP"/>
          </a:p>
          <a:p>
            <a:endParaRPr lang="ja-JP"/>
          </a:p>
          <a:p>
            <a:r>
              <a:rPr lang="ja-JP"/>
              <a:t>スコアはマイナスの数値から始まり、1打でプラス１点されます。</a:t>
            </a:r>
            <a:endParaRPr lang="en-US" altLang="ja-JP"/>
          </a:p>
          <a:p>
            <a:r>
              <a:rPr lang="ja-JP"/>
              <a:t>つまり「いかに減点されないか」でスコアが決まります。</a:t>
            </a:r>
            <a:endParaRPr lang="en-US" altLang="ja-JP"/>
          </a:p>
          <a:p>
            <a:endParaRPr lang="ja-JP"/>
          </a:p>
          <a:p>
            <a:r>
              <a:rPr lang="ja-JP"/>
              <a:t>「ゴルファーはみな誠実であり、故意に不正をおかす者はいない」</a:t>
            </a:r>
          </a:p>
          <a:p>
            <a:endParaRPr lang="ja-JP"/>
          </a:p>
          <a:p>
            <a:r>
              <a:rPr lang="ja-JP"/>
              <a:t>そんなゴルフの特徴を料理に活かして行うゲームが献立ゴルフです。</a:t>
            </a:r>
            <a:endParaRPr lang="en-US" altLang="ja-JP"/>
          </a:p>
          <a:p>
            <a:r>
              <a:rPr lang="ja-JP"/>
              <a:t>自己申告</a:t>
            </a:r>
            <a:endParaRPr lang="en-US" altLang="ja-JP"/>
          </a:p>
          <a:p>
            <a:endParaRPr lang="en-US" altLang="ja-JP">
              <a:latin typeface="Calibri"/>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6</a:t>
            </a:fld>
            <a:endParaRPr kumimoji="1" lang="ja-JP" altLang="en-US"/>
          </a:p>
        </p:txBody>
      </p:sp>
    </p:spTree>
    <p:extLst>
      <p:ext uri="{BB962C8B-B14F-4D97-AF65-F5344CB8AC3E}">
        <p14:creationId xmlns:p14="http://schemas.microsoft.com/office/powerpoint/2010/main" val="1500226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游ゴシック"/>
                <a:ea typeface="游ゴシック"/>
                <a:cs typeface="Calibri"/>
              </a:rPr>
              <a:t>【三上】献立ゴルフのコンセプトは「決められた食材、調味料、時間で料理をする」</a:t>
            </a:r>
          </a:p>
          <a:p>
            <a:r>
              <a:rPr lang="ja-JP" altLang="en-US">
                <a:latin typeface="游ゴシック"/>
                <a:ea typeface="游ゴシック"/>
                <a:cs typeface="Calibri"/>
              </a:rPr>
              <a:t>（時間いるのでは？）</a:t>
            </a:r>
          </a:p>
          <a:p>
            <a:endParaRPr lang="ja-JP" altLang="en-US">
              <a:latin typeface="游ゴシック"/>
              <a:ea typeface="游ゴシック"/>
              <a:cs typeface="Calibri"/>
            </a:endParaRPr>
          </a:p>
          <a:p>
            <a:r>
              <a:rPr lang="ja-JP" altLang="en-US">
                <a:latin typeface="游ゴシック"/>
                <a:ea typeface="游ゴシック"/>
                <a:cs typeface="Calibri"/>
              </a:rPr>
              <a:t>・今回の献立ゴルフのコンセプトは「決められた食材、調味料だけで料理する」ことです</a:t>
            </a:r>
          </a:p>
          <a:p>
            <a:endParaRPr lang="ja-JP" altLang="en-US">
              <a:latin typeface="游ゴシック"/>
              <a:ea typeface="游ゴシック"/>
              <a:cs typeface="Calibri"/>
            </a:endParaRPr>
          </a:p>
          <a:p>
            <a:r>
              <a:rPr lang="ja-JP" altLang="en-US">
                <a:latin typeface="游ゴシック"/>
                <a:ea typeface="游ゴシック"/>
                <a:cs typeface="Calibri"/>
              </a:rPr>
              <a:t>・プレイヤーは献立の中の主菜という穴にカップインを狙ってショットを放ちます</a:t>
            </a:r>
          </a:p>
          <a:p>
            <a:endParaRPr lang="ja-JP" altLang="en-US">
              <a:latin typeface="游ゴシック"/>
              <a:ea typeface="游ゴシック"/>
              <a:cs typeface="Calibri"/>
            </a:endParaRPr>
          </a:p>
          <a:p>
            <a:r>
              <a:rPr lang="ja-JP" altLang="en-US">
                <a:latin typeface="游ゴシック"/>
                <a:ea typeface="游ゴシック"/>
                <a:cs typeface="Calibri"/>
              </a:rPr>
              <a:t>・指定された食材と調味料をピッタリ使い切ることができたらホールインワン！となります</a:t>
            </a:r>
          </a:p>
          <a:p>
            <a:endParaRPr lang="ja-JP" altLang="en-US">
              <a:latin typeface="游ゴシック"/>
              <a:ea typeface="游ゴシック"/>
              <a:cs typeface="Calibri"/>
            </a:endParaRPr>
          </a:p>
          <a:p>
            <a:r>
              <a:rPr lang="ja-JP"/>
              <a:t>・ショットの力加減を</a:t>
            </a:r>
          </a:p>
          <a:p>
            <a:endParaRPr lang="ja-JP" altLang="en-US">
              <a:latin typeface="游ゴシック"/>
              <a:ea typeface="游ゴシック"/>
              <a:cs typeface="Calibri"/>
            </a:endParaRPr>
          </a:p>
          <a:p>
            <a:endParaRPr lang="ja-JP" altLang="en-US">
              <a:latin typeface="游ゴシック"/>
              <a:ea typeface="游ゴシック"/>
              <a:cs typeface="Calibri"/>
            </a:endParaRPr>
          </a:p>
          <a:p>
            <a:r>
              <a:rPr lang="ja-JP" altLang="en-US">
                <a:latin typeface="游ゴシック"/>
                <a:ea typeface="游ゴシック"/>
                <a:cs typeface="Calibri"/>
              </a:rPr>
              <a:t>・食材や調味料が足りていないとカップに届かず、使いすぎると追い越す</a:t>
            </a:r>
          </a:p>
          <a:p>
            <a:endParaRPr lang="ja-JP" altLang="en-US">
              <a:latin typeface="游ゴシック"/>
              <a:ea typeface="游ゴシック"/>
              <a:cs typeface="Calibri"/>
            </a:endParaRPr>
          </a:p>
          <a:p>
            <a:endParaRPr lang="ja-JP" altLang="en-US">
              <a:latin typeface="游ゴシック"/>
              <a:ea typeface="游ゴシック"/>
              <a:cs typeface="Calibri"/>
            </a:endParaRPr>
          </a:p>
        </p:txBody>
      </p:sp>
      <p:sp>
        <p:nvSpPr>
          <p:cNvPr id="4" name="スライド番号プレースホルダー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73B29D-481C-4D4A-BB60-FF5E3D4B02B7}"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3792743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【三上】//食材がランダムで提示されることはここで言うのがいい？</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8</a:t>
            </a:fld>
            <a:endParaRPr kumimoji="1" lang="ja-JP" altLang="en-US"/>
          </a:p>
        </p:txBody>
      </p:sp>
    </p:spTree>
    <p:extLst>
      <p:ext uri="{BB962C8B-B14F-4D97-AF65-F5344CB8AC3E}">
        <p14:creationId xmlns:p14="http://schemas.microsoft.com/office/powerpoint/2010/main" val="3567102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a:latin typeface="Calibri"/>
                <a:ea typeface="游ゴシック"/>
                <a:cs typeface="Calibri"/>
              </a:rPr>
              <a:t>【</a:t>
            </a:r>
            <a:r>
              <a:rPr lang="en-US" altLang="ja-JP" err="1">
                <a:latin typeface="Calibri"/>
                <a:ea typeface="游ゴシック"/>
                <a:cs typeface="Calibri"/>
              </a:rPr>
              <a:t>壱岐】こんな感じの話をしてほしいです。内容はいい感じに変更してください</a:t>
            </a:r>
            <a:r>
              <a:rPr lang="en-US" altLang="ja-JP">
                <a:latin typeface="Calibri"/>
                <a:ea typeface="游ゴシック"/>
                <a:cs typeface="Calibri"/>
              </a:rPr>
              <a:t>。</a:t>
            </a:r>
          </a:p>
          <a:p>
            <a:r>
              <a:rPr lang="en-US" altLang="ja-JP" err="1">
                <a:latin typeface="Calibri"/>
                <a:ea typeface="游ゴシック"/>
                <a:cs typeface="Calibri"/>
              </a:rPr>
              <a:t>ユーザーが献立ゴルフを使う最大の理由は「刺激」です</a:t>
            </a:r>
            <a:r>
              <a:rPr lang="en-US" altLang="ja-JP">
                <a:latin typeface="Calibri"/>
                <a:ea typeface="游ゴシック"/>
                <a:cs typeface="Calibri"/>
              </a:rPr>
              <a:t>。</a:t>
            </a:r>
          </a:p>
          <a:p>
            <a:r>
              <a:rPr lang="en-US" altLang="ja-JP" err="1">
                <a:latin typeface="Calibri"/>
                <a:ea typeface="游ゴシック"/>
                <a:cs typeface="Calibri"/>
              </a:rPr>
              <a:t>普段は自分で決定する食材が、このアプリではランダムで出題されます</a:t>
            </a:r>
            <a:r>
              <a:rPr lang="en-US" altLang="ja-JP">
                <a:latin typeface="Calibri"/>
                <a:ea typeface="游ゴシック"/>
                <a:cs typeface="Calibri"/>
              </a:rPr>
              <a:t>。</a:t>
            </a:r>
          </a:p>
          <a:p>
            <a:r>
              <a:rPr lang="en-US" altLang="ja-JP" err="1">
                <a:latin typeface="Calibri"/>
                <a:ea typeface="游ゴシック"/>
                <a:cs typeface="Calibri"/>
              </a:rPr>
              <a:t>つまりランダムで提示された食材の相性が良いか、どうかは運に左右されます</a:t>
            </a:r>
            <a:r>
              <a:rPr lang="en-US" altLang="ja-JP">
                <a:latin typeface="Calibri"/>
                <a:ea typeface="游ゴシック"/>
                <a:cs typeface="Calibri"/>
              </a:rPr>
              <a:t>。</a:t>
            </a:r>
          </a:p>
          <a:p>
            <a:r>
              <a:rPr lang="en-US" altLang="ja-JP" err="1">
                <a:latin typeface="Calibri"/>
                <a:ea typeface="游ゴシック"/>
                <a:cs typeface="Calibri"/>
              </a:rPr>
              <a:t>あらかじめ登録しておく食材も自分で決定できるため、汎用性を取るか、一か八かの勝負に出るかはユーザー次第です</a:t>
            </a:r>
            <a:r>
              <a:rPr lang="en-US" altLang="ja-JP">
                <a:latin typeface="Calibri"/>
                <a:ea typeface="游ゴシック"/>
                <a:cs typeface="Calibri"/>
              </a:rPr>
              <a:t>。</a:t>
            </a:r>
          </a:p>
          <a:p>
            <a:r>
              <a:rPr lang="en-US" altLang="ja-JP" err="1">
                <a:latin typeface="Calibri"/>
                <a:ea typeface="游ゴシック"/>
                <a:cs typeface="Calibri"/>
              </a:rPr>
              <a:t>食材や調味料を追加して味を追求すれば、スコアは下がっていく、その逆も然りです</a:t>
            </a:r>
            <a:r>
              <a:rPr lang="en-US" altLang="ja-JP">
                <a:latin typeface="Calibri"/>
                <a:ea typeface="游ゴシック"/>
                <a:cs typeface="Calibri"/>
              </a:rPr>
              <a:t>。</a:t>
            </a:r>
          </a:p>
          <a:p>
            <a:r>
              <a:rPr lang="en-US" altLang="ja-JP" err="1">
                <a:latin typeface="Calibri"/>
                <a:ea typeface="游ゴシック"/>
                <a:cs typeface="Calibri"/>
              </a:rPr>
              <a:t>このように与えられた条件で自分のできる最大限の料理をする刺激をこのアプリでは与えられます</a:t>
            </a:r>
            <a:r>
              <a:rPr lang="en-US" altLang="ja-JP">
                <a:latin typeface="Calibri"/>
                <a:ea typeface="游ゴシック"/>
                <a:cs typeface="Calibri"/>
              </a:rPr>
              <a:t>。</a:t>
            </a:r>
          </a:p>
          <a:p>
            <a:endParaRPr lang="en-US" altLang="ja-JP">
              <a:latin typeface="Calibri"/>
              <a:ea typeface="游ゴシック"/>
              <a:cs typeface="Calibri"/>
            </a:endParaRPr>
          </a:p>
          <a:p>
            <a:r>
              <a:rPr lang="en-US" altLang="ja-JP">
                <a:latin typeface="Calibri"/>
                <a:ea typeface="游ゴシック"/>
                <a:cs typeface="Calibri"/>
              </a:rPr>
              <a:t>FB//　</a:t>
            </a:r>
            <a:r>
              <a:rPr lang="en-US" altLang="ja-JP" err="1">
                <a:latin typeface="Calibri"/>
                <a:ea typeface="游ゴシック"/>
                <a:cs typeface="Calibri"/>
              </a:rPr>
              <a:t>もっとわかりやすく</a:t>
            </a: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9</a:t>
            </a:fld>
            <a:endParaRPr kumimoji="1" lang="ja-JP" altLang="en-US"/>
          </a:p>
        </p:txBody>
      </p:sp>
    </p:spTree>
    <p:extLst>
      <p:ext uri="{BB962C8B-B14F-4D97-AF65-F5344CB8AC3E}">
        <p14:creationId xmlns:p14="http://schemas.microsoft.com/office/powerpoint/2010/main" val="1716857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【関沼】1プレイで一品を作り1ホールを終えます。</a:t>
            </a:r>
          </a:p>
          <a:p>
            <a:r>
              <a:rPr lang="ja-JP" altLang="en-US">
                <a:latin typeface="Calibri"/>
                <a:ea typeface="游ゴシック"/>
                <a:cs typeface="Calibri"/>
              </a:rPr>
              <a:t>これを18回繰り返し、1つのツアーを完成させることがアプリの流れです。</a:t>
            </a:r>
          </a:p>
          <a:p>
            <a:endParaRPr lang="ja-JP" altLang="en-US">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4C1AD8D6-EEB8-4EFD-A33D-9BDF6785D176}" type="slidenum">
              <a:rPr kumimoji="1" lang="ja-JP" altLang="en-US" smtClean="0"/>
              <a:t>10</a:t>
            </a:fld>
            <a:endParaRPr kumimoji="1" lang="ja-JP" altLang="en-US"/>
          </a:p>
        </p:txBody>
      </p:sp>
    </p:spTree>
    <p:extLst>
      <p:ext uri="{BB962C8B-B14F-4D97-AF65-F5344CB8AC3E}">
        <p14:creationId xmlns:p14="http://schemas.microsoft.com/office/powerpoint/2010/main" val="1152772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DE63A4-71DF-D0C2-0999-51BB1C238A8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6794132-20A7-89C3-7BC2-9ED4012DD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889E443-6097-BEEC-590F-E340CDDBDF68}"/>
              </a:ext>
            </a:extLst>
          </p:cNvPr>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495A0BA8-F08A-D3D0-12A4-D06D98695A4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E542D26-0493-ECF4-9EFF-D4DF6D58E8D1}"/>
              </a:ext>
            </a:extLst>
          </p:cNvPr>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1022944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EA156-4F40-23D6-F6B5-1C194BF1B4B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3FD1FEF-BFD0-F58A-B222-0CC61B21678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171BDC2-9FB3-D189-CE27-ED50D650E5B8}"/>
              </a:ext>
            </a:extLst>
          </p:cNvPr>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E7128E8E-0D86-447B-2460-725418161B7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4E2E723-0D56-07E3-B8E9-813EB6E91450}"/>
              </a:ext>
            </a:extLst>
          </p:cNvPr>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216780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4717061-91F3-A0B3-24FB-C7719D2882D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0348B80-96DF-632E-A744-5F176B9E2CD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D2D3B3A-20C0-D7E9-366D-E32F8AF9EB32}"/>
              </a:ext>
            </a:extLst>
          </p:cNvPr>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84FB68A5-0623-91CB-DAFA-30232B4BB4C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FFCA730-54A5-92F3-F44E-E066D1EA37F2}"/>
              </a:ext>
            </a:extLst>
          </p:cNvPr>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547351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3A12D7-4D60-6529-3A2E-3CB14219B42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54BDC07-EAAB-9EE9-59EA-93C0B7333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0FD56EB-A24A-909E-FB07-1E5AF680AF1E}"/>
              </a:ext>
            </a:extLst>
          </p:cNvPr>
          <p:cNvSpPr>
            <a:spLocks noGrp="1"/>
          </p:cNvSpPr>
          <p:nvPr>
            <p:ph type="dt" sz="half" idx="10"/>
          </p:nvPr>
        </p:nvSpPr>
        <p:spPr/>
        <p:txBody>
          <a:bodyPr/>
          <a:lstStyle/>
          <a:p>
            <a:fld id="{A85BA7EC-4C41-42DA-953C-D4F782B89A9F}"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1C625999-EF5F-BF52-3890-8A016140973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1CF74E2-AE40-B9D2-71B3-00461903AEC7}"/>
              </a:ext>
            </a:extLst>
          </p:cNvPr>
          <p:cNvSpPr>
            <a:spLocks noGrp="1"/>
          </p:cNvSpPr>
          <p:nvPr>
            <p:ph type="sldNum" sz="quarter" idx="12"/>
          </p:nvPr>
        </p:nvSpPr>
        <p:spPr/>
        <p:txBody>
          <a:body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20533225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C8C1E9-9F0F-F7B9-348F-4B4DE3F8399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026C3EA-8D63-97A6-37E8-BCDDF64EF678}"/>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8DDC6-C0AB-E5D7-AD5E-ADC8496617B0}"/>
              </a:ext>
            </a:extLst>
          </p:cNvPr>
          <p:cNvSpPr>
            <a:spLocks noGrp="1"/>
          </p:cNvSpPr>
          <p:nvPr>
            <p:ph type="dt" sz="half" idx="10"/>
          </p:nvPr>
        </p:nvSpPr>
        <p:spPr/>
        <p:txBody>
          <a:bodyPr/>
          <a:lstStyle/>
          <a:p>
            <a:fld id="{A85BA7EC-4C41-42DA-953C-D4F782B89A9F}"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A36AD9AC-2D97-357E-7BDB-82E5B488C32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FEAE47C-0D0D-07B9-15C9-B230A717748B}"/>
              </a:ext>
            </a:extLst>
          </p:cNvPr>
          <p:cNvSpPr>
            <a:spLocks noGrp="1"/>
          </p:cNvSpPr>
          <p:nvPr>
            <p:ph type="sldNum" sz="quarter" idx="12"/>
          </p:nvPr>
        </p:nvSpPr>
        <p:spPr/>
        <p:txBody>
          <a:body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2081356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257009-BE4D-C6F7-0784-6B2625B41BC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F0E0A0-5EBB-607A-D74A-768CA94BBD6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1DFD0CE-E11C-A224-EC80-1E6D6EF92DAD}"/>
              </a:ext>
            </a:extLst>
          </p:cNvPr>
          <p:cNvSpPr>
            <a:spLocks noGrp="1"/>
          </p:cNvSpPr>
          <p:nvPr>
            <p:ph type="dt" sz="half" idx="10"/>
          </p:nvPr>
        </p:nvSpPr>
        <p:spPr/>
        <p:txBody>
          <a:bodyPr/>
          <a:lstStyle/>
          <a:p>
            <a:fld id="{A85BA7EC-4C41-42DA-953C-D4F782B89A9F}"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887F9342-F19D-E3F1-9CAB-43664E0BBC1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4CC2A67-1DC2-8477-E66F-89C2ED85BA50}"/>
              </a:ext>
            </a:extLst>
          </p:cNvPr>
          <p:cNvSpPr>
            <a:spLocks noGrp="1"/>
          </p:cNvSpPr>
          <p:nvPr>
            <p:ph type="sldNum" sz="quarter" idx="12"/>
          </p:nvPr>
        </p:nvSpPr>
        <p:spPr/>
        <p:txBody>
          <a:body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3147884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EFDD8A-3C4E-1B5C-68B1-A2B52876BE5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FAECB01-384E-8B21-06DF-A9DE3A2762A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9803905A-2744-EEB4-CE09-66F69DBB2F8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7557C90A-ADC8-4176-D876-95D60C067D54}"/>
              </a:ext>
            </a:extLst>
          </p:cNvPr>
          <p:cNvSpPr>
            <a:spLocks noGrp="1"/>
          </p:cNvSpPr>
          <p:nvPr>
            <p:ph type="dt" sz="half" idx="10"/>
          </p:nvPr>
        </p:nvSpPr>
        <p:spPr/>
        <p:txBody>
          <a:bodyPr/>
          <a:lstStyle/>
          <a:p>
            <a:fld id="{A85BA7EC-4C41-42DA-953C-D4F782B89A9F}" type="datetimeFigureOut">
              <a:rPr kumimoji="1" lang="ja-JP" altLang="en-US" smtClean="0"/>
              <a:t>2024/6/27</a:t>
            </a:fld>
            <a:endParaRPr kumimoji="1" lang="ja-JP" altLang="en-US"/>
          </a:p>
        </p:txBody>
      </p:sp>
      <p:sp>
        <p:nvSpPr>
          <p:cNvPr id="6" name="フッター プレースホルダー 5">
            <a:extLst>
              <a:ext uri="{FF2B5EF4-FFF2-40B4-BE49-F238E27FC236}">
                <a16:creationId xmlns:a16="http://schemas.microsoft.com/office/drawing/2014/main" id="{781DBD2B-1F01-766B-F2BA-75B97C4E38A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4E7B140-0EB4-90B8-8845-CC226A7876AB}"/>
              </a:ext>
            </a:extLst>
          </p:cNvPr>
          <p:cNvSpPr>
            <a:spLocks noGrp="1"/>
          </p:cNvSpPr>
          <p:nvPr>
            <p:ph type="sldNum" sz="quarter" idx="12"/>
          </p:nvPr>
        </p:nvSpPr>
        <p:spPr/>
        <p:txBody>
          <a:body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195839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A89A3-7208-5374-3CC7-54249879612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40DD696-CD0E-017B-DAE4-857BE1B5E9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F9B11E9-E71F-5E91-3235-14E34A5C434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577BB31-3C87-13EB-A346-56C79B6F7B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BA0597B-4764-8037-4E73-DB056D0A4E28}"/>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323C257B-CB72-22A0-D3DB-489F295B327F}"/>
              </a:ext>
            </a:extLst>
          </p:cNvPr>
          <p:cNvSpPr>
            <a:spLocks noGrp="1"/>
          </p:cNvSpPr>
          <p:nvPr>
            <p:ph type="dt" sz="half" idx="10"/>
          </p:nvPr>
        </p:nvSpPr>
        <p:spPr/>
        <p:txBody>
          <a:bodyPr/>
          <a:lstStyle/>
          <a:p>
            <a:fld id="{A85BA7EC-4C41-42DA-953C-D4F782B89A9F}" type="datetimeFigureOut">
              <a:rPr kumimoji="1" lang="ja-JP" altLang="en-US" smtClean="0"/>
              <a:t>2024/6/27</a:t>
            </a:fld>
            <a:endParaRPr kumimoji="1" lang="ja-JP" altLang="en-US"/>
          </a:p>
        </p:txBody>
      </p:sp>
      <p:sp>
        <p:nvSpPr>
          <p:cNvPr id="8" name="フッター プレースホルダー 7">
            <a:extLst>
              <a:ext uri="{FF2B5EF4-FFF2-40B4-BE49-F238E27FC236}">
                <a16:creationId xmlns:a16="http://schemas.microsoft.com/office/drawing/2014/main" id="{DB792369-6D11-EE44-02EC-9756307005B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AF11BF3-6F01-F216-93D5-301C9267169B}"/>
              </a:ext>
            </a:extLst>
          </p:cNvPr>
          <p:cNvSpPr>
            <a:spLocks noGrp="1"/>
          </p:cNvSpPr>
          <p:nvPr>
            <p:ph type="sldNum" sz="quarter" idx="12"/>
          </p:nvPr>
        </p:nvSpPr>
        <p:spPr/>
        <p:txBody>
          <a:body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1095536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57F06E-0579-9D7B-6BBA-326BD885EC64}"/>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CACE035-1D69-167F-3993-80091B767C60}"/>
              </a:ext>
            </a:extLst>
          </p:cNvPr>
          <p:cNvSpPr>
            <a:spLocks noGrp="1"/>
          </p:cNvSpPr>
          <p:nvPr>
            <p:ph type="dt" sz="half" idx="10"/>
          </p:nvPr>
        </p:nvSpPr>
        <p:spPr/>
        <p:txBody>
          <a:bodyPr/>
          <a:lstStyle/>
          <a:p>
            <a:fld id="{A85BA7EC-4C41-42DA-953C-D4F782B89A9F}" type="datetimeFigureOut">
              <a:rPr kumimoji="1" lang="ja-JP" altLang="en-US" smtClean="0"/>
              <a:t>2024/6/27</a:t>
            </a:fld>
            <a:endParaRPr kumimoji="1" lang="ja-JP" altLang="en-US"/>
          </a:p>
        </p:txBody>
      </p:sp>
      <p:sp>
        <p:nvSpPr>
          <p:cNvPr id="4" name="フッター プレースホルダー 3">
            <a:extLst>
              <a:ext uri="{FF2B5EF4-FFF2-40B4-BE49-F238E27FC236}">
                <a16:creationId xmlns:a16="http://schemas.microsoft.com/office/drawing/2014/main" id="{ECAF641A-92B3-EC29-0C4B-460AEBEA01E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4AE83690-EF22-89DB-DE15-DA615C6FCCE9}"/>
              </a:ext>
            </a:extLst>
          </p:cNvPr>
          <p:cNvSpPr>
            <a:spLocks noGrp="1"/>
          </p:cNvSpPr>
          <p:nvPr>
            <p:ph type="sldNum" sz="quarter" idx="12"/>
          </p:nvPr>
        </p:nvSpPr>
        <p:spPr/>
        <p:txBody>
          <a:body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2834207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1E9CDF5-345D-950A-69EE-2452D539E636}"/>
              </a:ext>
            </a:extLst>
          </p:cNvPr>
          <p:cNvSpPr>
            <a:spLocks noGrp="1"/>
          </p:cNvSpPr>
          <p:nvPr>
            <p:ph type="dt" sz="half" idx="10"/>
          </p:nvPr>
        </p:nvSpPr>
        <p:spPr/>
        <p:txBody>
          <a:bodyPr/>
          <a:lstStyle/>
          <a:p>
            <a:fld id="{A85BA7EC-4C41-42DA-953C-D4F782B89A9F}" type="datetimeFigureOut">
              <a:rPr kumimoji="1" lang="ja-JP" altLang="en-US" smtClean="0"/>
              <a:t>2024/6/27</a:t>
            </a:fld>
            <a:endParaRPr kumimoji="1" lang="ja-JP" altLang="en-US"/>
          </a:p>
        </p:txBody>
      </p:sp>
      <p:sp>
        <p:nvSpPr>
          <p:cNvPr id="3" name="フッター プレースホルダー 2">
            <a:extLst>
              <a:ext uri="{FF2B5EF4-FFF2-40B4-BE49-F238E27FC236}">
                <a16:creationId xmlns:a16="http://schemas.microsoft.com/office/drawing/2014/main" id="{A27223DF-E8BC-0695-270D-25ED10E0124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E3707B0-8B65-3CD0-CB59-1E2140A9AA78}"/>
              </a:ext>
            </a:extLst>
          </p:cNvPr>
          <p:cNvSpPr>
            <a:spLocks noGrp="1"/>
          </p:cNvSpPr>
          <p:nvPr>
            <p:ph type="sldNum" sz="quarter" idx="12"/>
          </p:nvPr>
        </p:nvSpPr>
        <p:spPr/>
        <p:txBody>
          <a:body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2564095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E79C65-E804-75CB-9B14-BABC62D0949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A839749-B4AC-D3A4-0EC0-0B525727DB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8A744162-D8CC-33B5-7BDB-AB04E09D49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BE0E774-B769-8E88-69F6-A51446C4D215}"/>
              </a:ext>
            </a:extLst>
          </p:cNvPr>
          <p:cNvSpPr>
            <a:spLocks noGrp="1"/>
          </p:cNvSpPr>
          <p:nvPr>
            <p:ph type="dt" sz="half" idx="10"/>
          </p:nvPr>
        </p:nvSpPr>
        <p:spPr/>
        <p:txBody>
          <a:bodyPr/>
          <a:lstStyle/>
          <a:p>
            <a:fld id="{A85BA7EC-4C41-42DA-953C-D4F782B89A9F}" type="datetimeFigureOut">
              <a:rPr kumimoji="1" lang="ja-JP" altLang="en-US" smtClean="0"/>
              <a:t>2024/6/27</a:t>
            </a:fld>
            <a:endParaRPr kumimoji="1" lang="ja-JP" altLang="en-US"/>
          </a:p>
        </p:txBody>
      </p:sp>
      <p:sp>
        <p:nvSpPr>
          <p:cNvPr id="6" name="フッター プレースホルダー 5">
            <a:extLst>
              <a:ext uri="{FF2B5EF4-FFF2-40B4-BE49-F238E27FC236}">
                <a16:creationId xmlns:a16="http://schemas.microsoft.com/office/drawing/2014/main" id="{62B383E1-6D71-7BE3-8333-619B8BDC161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DC61699-4D23-C014-F66B-336B3CF48A71}"/>
              </a:ext>
            </a:extLst>
          </p:cNvPr>
          <p:cNvSpPr>
            <a:spLocks noGrp="1"/>
          </p:cNvSpPr>
          <p:nvPr>
            <p:ph type="sldNum" sz="quarter" idx="12"/>
          </p:nvPr>
        </p:nvSpPr>
        <p:spPr/>
        <p:txBody>
          <a:body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56730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3F08FF-DFFC-96BF-9DAE-F56B1890E76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BC39278-C56D-F876-D865-D1509D9DC67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DFBC3D2-B0E6-F64B-90C9-CC9D6C573663}"/>
              </a:ext>
            </a:extLst>
          </p:cNvPr>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547D7DB1-6D19-E435-FBBF-A45589CBD2E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F3A742D-5609-5A05-3ABE-5D7AA2EA35B3}"/>
              </a:ext>
            </a:extLst>
          </p:cNvPr>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3007636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F95922-438C-8CF4-DB13-7411380FA39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93FFCE6-59FF-7497-B60A-05E091AB2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E4A459A-6A26-5CB8-7981-97B16821B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553209-57F5-D63E-E7E7-8D196D2B5840}"/>
              </a:ext>
            </a:extLst>
          </p:cNvPr>
          <p:cNvSpPr>
            <a:spLocks noGrp="1"/>
          </p:cNvSpPr>
          <p:nvPr>
            <p:ph type="dt" sz="half" idx="10"/>
          </p:nvPr>
        </p:nvSpPr>
        <p:spPr/>
        <p:txBody>
          <a:bodyPr/>
          <a:lstStyle/>
          <a:p>
            <a:fld id="{A85BA7EC-4C41-42DA-953C-D4F782B89A9F}" type="datetimeFigureOut">
              <a:rPr kumimoji="1" lang="ja-JP" altLang="en-US" smtClean="0"/>
              <a:t>2024/6/27</a:t>
            </a:fld>
            <a:endParaRPr kumimoji="1" lang="ja-JP" altLang="en-US"/>
          </a:p>
        </p:txBody>
      </p:sp>
      <p:sp>
        <p:nvSpPr>
          <p:cNvPr id="6" name="フッター プレースホルダー 5">
            <a:extLst>
              <a:ext uri="{FF2B5EF4-FFF2-40B4-BE49-F238E27FC236}">
                <a16:creationId xmlns:a16="http://schemas.microsoft.com/office/drawing/2014/main" id="{84F8359E-7DD3-611F-0B05-92532ABA5D8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C9D4B43-92CC-3448-8EF3-07A76611A4C2}"/>
              </a:ext>
            </a:extLst>
          </p:cNvPr>
          <p:cNvSpPr>
            <a:spLocks noGrp="1"/>
          </p:cNvSpPr>
          <p:nvPr>
            <p:ph type="sldNum" sz="quarter" idx="12"/>
          </p:nvPr>
        </p:nvSpPr>
        <p:spPr/>
        <p:txBody>
          <a:body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4200993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93CA76-70C3-22E5-76AD-082E5C0C87E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2ADC185-FEAF-1DE8-EE93-36E31C325DE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9CC7DF-950D-4C63-D9EE-F5B2E1A17FFD}"/>
              </a:ext>
            </a:extLst>
          </p:cNvPr>
          <p:cNvSpPr>
            <a:spLocks noGrp="1"/>
          </p:cNvSpPr>
          <p:nvPr>
            <p:ph type="dt" sz="half" idx="10"/>
          </p:nvPr>
        </p:nvSpPr>
        <p:spPr/>
        <p:txBody>
          <a:bodyPr/>
          <a:lstStyle/>
          <a:p>
            <a:fld id="{A85BA7EC-4C41-42DA-953C-D4F782B89A9F}"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B25AD989-9244-AE2C-22DD-4A7B2DBDBB0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6BF353-B51D-E2CC-BF98-F4D67B9A067D}"/>
              </a:ext>
            </a:extLst>
          </p:cNvPr>
          <p:cNvSpPr>
            <a:spLocks noGrp="1"/>
          </p:cNvSpPr>
          <p:nvPr>
            <p:ph type="sldNum" sz="quarter" idx="12"/>
          </p:nvPr>
        </p:nvSpPr>
        <p:spPr/>
        <p:txBody>
          <a:body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1756061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24060D4-5796-9BAD-71DD-EAB2CD523EC7}"/>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2594564-5AB9-16E9-5C62-29BB13A5C50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51077EF-1DF3-EEDB-22F8-F42881B49E20}"/>
              </a:ext>
            </a:extLst>
          </p:cNvPr>
          <p:cNvSpPr>
            <a:spLocks noGrp="1"/>
          </p:cNvSpPr>
          <p:nvPr>
            <p:ph type="dt" sz="half" idx="10"/>
          </p:nvPr>
        </p:nvSpPr>
        <p:spPr/>
        <p:txBody>
          <a:bodyPr/>
          <a:lstStyle/>
          <a:p>
            <a:fld id="{A85BA7EC-4C41-42DA-953C-D4F782B89A9F}"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395879BD-66C3-410C-2F53-729CF5858A1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F1C38E-9D75-B121-B3F1-651178C209AD}"/>
              </a:ext>
            </a:extLst>
          </p:cNvPr>
          <p:cNvSpPr>
            <a:spLocks noGrp="1"/>
          </p:cNvSpPr>
          <p:nvPr>
            <p:ph type="sldNum" sz="quarter" idx="12"/>
          </p:nvPr>
        </p:nvSpPr>
        <p:spPr/>
        <p:txBody>
          <a:body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6840349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27078091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3558752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97957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1100180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29450642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29065478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1147739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444A26-0DC8-31E0-A0E5-3AB302BA5B0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A03400-00BA-EEDB-EDA4-A5FE8D87187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6D2E3DD-4200-949A-6263-26C3FF93587D}"/>
              </a:ext>
            </a:extLst>
          </p:cNvPr>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43298640-78A1-8D66-C7BB-26E6E61A70B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F823B0A-AE7D-542D-884C-BEF603585AA9}"/>
              </a:ext>
            </a:extLst>
          </p:cNvPr>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37138054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37697091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740764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11984139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2851898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28EED1-B732-9EB2-F555-71925C248F0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6770D28-1037-3ABA-FEF3-A3B1BE21C7E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EDCD781-E1D4-EA7C-E159-BACA962C457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F63635C-2B0D-08E8-DBBA-D357F3D3CC7C}"/>
              </a:ext>
            </a:extLst>
          </p:cNvPr>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6" name="フッター プレースホルダー 5">
            <a:extLst>
              <a:ext uri="{FF2B5EF4-FFF2-40B4-BE49-F238E27FC236}">
                <a16:creationId xmlns:a16="http://schemas.microsoft.com/office/drawing/2014/main" id="{68B47A3E-5487-BFD0-CCA2-57FB64B06C4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640BB0A-06F9-E8D9-48C0-A9EECDFE067C}"/>
              </a:ext>
            </a:extLst>
          </p:cNvPr>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3392915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ED278-AF3A-A47B-A16C-8175D2A1CAF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BDE326C-3777-DD4C-4CBC-087A9519BA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5427CA2-66D0-5A58-B16A-8778F74C739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68B04CE-A3B9-77C0-8D70-04A21299C3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E89C713-0B6E-94A7-FA8A-4831881256C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FB0CF32-89EB-874F-5CD9-078E041474D7}"/>
              </a:ext>
            </a:extLst>
          </p:cNvPr>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8" name="フッター プレースホルダー 7">
            <a:extLst>
              <a:ext uri="{FF2B5EF4-FFF2-40B4-BE49-F238E27FC236}">
                <a16:creationId xmlns:a16="http://schemas.microsoft.com/office/drawing/2014/main" id="{D47C93F4-05FB-082E-D782-6FE3D4314FDD}"/>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43B41AA-B597-6989-EE78-3942CEB17FA3}"/>
              </a:ext>
            </a:extLst>
          </p:cNvPr>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354688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68A05F-B9C0-DD2F-122B-BC716CE1C73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30957A1-21B6-2E92-F212-518A0D75AA60}"/>
              </a:ext>
            </a:extLst>
          </p:cNvPr>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4" name="フッター プレースホルダー 3">
            <a:extLst>
              <a:ext uri="{FF2B5EF4-FFF2-40B4-BE49-F238E27FC236}">
                <a16:creationId xmlns:a16="http://schemas.microsoft.com/office/drawing/2014/main" id="{3819025B-6067-D143-DF6A-09BC3E1420A7}"/>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5317BF4-4ED0-339F-EA70-451D31BEA8B3}"/>
              </a:ext>
            </a:extLst>
          </p:cNvPr>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412206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C40452E-5C60-7E7B-D0C5-00520E4E3AC5}"/>
              </a:ext>
            </a:extLst>
          </p:cNvPr>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3" name="フッター プレースホルダー 2">
            <a:extLst>
              <a:ext uri="{FF2B5EF4-FFF2-40B4-BE49-F238E27FC236}">
                <a16:creationId xmlns:a16="http://schemas.microsoft.com/office/drawing/2014/main" id="{CB97EB61-A708-0CD0-5C79-984C77F9477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2D01E8D-4F9E-6925-7D13-C509FC211551}"/>
              </a:ext>
            </a:extLst>
          </p:cNvPr>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3151463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6EE852-5E3E-58BC-BBE0-AAADADFC57F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1AEBEA6-3DC1-EF2A-E1E9-E1D61C8735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BDD4B1C-2E12-9B41-988B-D4AB8F5886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D14D01A-8343-4E69-A7F5-859A8A36750C}"/>
              </a:ext>
            </a:extLst>
          </p:cNvPr>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6" name="フッター プレースホルダー 5">
            <a:extLst>
              <a:ext uri="{FF2B5EF4-FFF2-40B4-BE49-F238E27FC236}">
                <a16:creationId xmlns:a16="http://schemas.microsoft.com/office/drawing/2014/main" id="{86301822-EB46-2148-2B7E-67172892AB1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DB3B4CA-DA0E-D588-29B2-F30897009E79}"/>
              </a:ext>
            </a:extLst>
          </p:cNvPr>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225020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C29099-285B-BB7F-2ED8-CF0842F1C31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D097DC8F-ED66-AFDE-4846-B03CFB6B4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017A167-3500-7FAA-1FC5-5CA9FE73B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2D824F7-B4EC-F34A-16DE-99EB275530CB}"/>
              </a:ext>
            </a:extLst>
          </p:cNvPr>
          <p:cNvSpPr>
            <a:spLocks noGrp="1"/>
          </p:cNvSpPr>
          <p:nvPr>
            <p:ph type="dt" sz="half" idx="10"/>
          </p:nvPr>
        </p:nvSpPr>
        <p:spPr/>
        <p:txBody>
          <a:bodyPr/>
          <a:lstStyle/>
          <a:p>
            <a:fld id="{FC917BA7-D7E8-4F67-9292-DB383009EECC}" type="datetimeFigureOut">
              <a:rPr kumimoji="1" lang="ja-JP" altLang="en-US" smtClean="0"/>
              <a:t>2024/6/27</a:t>
            </a:fld>
            <a:endParaRPr kumimoji="1" lang="ja-JP" altLang="en-US"/>
          </a:p>
        </p:txBody>
      </p:sp>
      <p:sp>
        <p:nvSpPr>
          <p:cNvPr id="6" name="フッター プレースホルダー 5">
            <a:extLst>
              <a:ext uri="{FF2B5EF4-FFF2-40B4-BE49-F238E27FC236}">
                <a16:creationId xmlns:a16="http://schemas.microsoft.com/office/drawing/2014/main" id="{94ADE19F-5C93-C5C5-9996-BE1C3F85C5A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9EB31A2-E639-461A-5728-E7F8775926F3}"/>
              </a:ext>
            </a:extLst>
          </p:cNvPr>
          <p:cNvSpPr>
            <a:spLocks noGrp="1"/>
          </p:cNvSpPr>
          <p:nvPr>
            <p:ph type="sldNum" sz="quarter" idx="12"/>
          </p:nvPr>
        </p:nvSpPr>
        <p:spPr/>
        <p:txBody>
          <a:body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1378092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39DE5AE-1BCA-1F81-68B0-03055945D4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1D96251-FA00-D7AD-0CE0-6E456E713B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6B4E6A9-8EE5-3664-3460-E524E86BB0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917BA7-D7E8-4F67-9292-DB383009EECC}"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DA75E73C-5A48-561A-9542-33BD302E8E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172B2F6-C6C0-B9BD-2629-8DB972BFC2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3371695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2BEFBBF-CA22-8649-6799-0BE4399A1A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EA2957B-3156-D09A-C9AE-A9D9E3679D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671D8DD-5D0A-74D1-7413-12F71D76CD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85BA7EC-4C41-42DA-953C-D4F782B89A9F}" type="datetimeFigureOut">
              <a:rPr kumimoji="1" lang="ja-JP" altLang="en-US" smtClean="0"/>
              <a:t>2024/6/27</a:t>
            </a:fld>
            <a:endParaRPr kumimoji="1" lang="ja-JP" altLang="en-US"/>
          </a:p>
        </p:txBody>
      </p:sp>
      <p:sp>
        <p:nvSpPr>
          <p:cNvPr id="5" name="フッター プレースホルダー 4">
            <a:extLst>
              <a:ext uri="{FF2B5EF4-FFF2-40B4-BE49-F238E27FC236}">
                <a16:creationId xmlns:a16="http://schemas.microsoft.com/office/drawing/2014/main" id="{B2BDC034-BB8B-E867-11FB-50205A4F0E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B1C39F-350C-1D4D-F657-6D82501A4C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E2391B9-9DB0-4650-B51E-C6942CC1A34A}" type="slidenum">
              <a:rPr kumimoji="1" lang="ja-JP" altLang="en-US" smtClean="0"/>
              <a:t>‹#›</a:t>
            </a:fld>
            <a:endParaRPr kumimoji="1" lang="ja-JP" altLang="en-US"/>
          </a:p>
        </p:txBody>
      </p:sp>
    </p:spTree>
    <p:extLst>
      <p:ext uri="{BB962C8B-B14F-4D97-AF65-F5344CB8AC3E}">
        <p14:creationId xmlns:p14="http://schemas.microsoft.com/office/powerpoint/2010/main" val="1330411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C917BA7-D7E8-4F67-9292-DB383009EECC}" type="datetimeFigureOut">
              <a:rPr kumimoji="1" lang="ja-JP" altLang="en-US" smtClean="0"/>
              <a:t>2024/6/27</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2524AC8-9C1E-4F15-B550-8B516DCC3CD4}" type="slidenum">
              <a:rPr kumimoji="1" lang="ja-JP" altLang="en-US" smtClean="0"/>
              <a:t>‹#›</a:t>
            </a:fld>
            <a:endParaRPr kumimoji="1" lang="ja-JP" altLang="en-US"/>
          </a:p>
        </p:txBody>
      </p:sp>
    </p:spTree>
    <p:extLst>
      <p:ext uri="{BB962C8B-B14F-4D97-AF65-F5344CB8AC3E}">
        <p14:creationId xmlns:p14="http://schemas.microsoft.com/office/powerpoint/2010/main" val="21652218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6.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1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4.xml"/><Relationship Id="rId5" Type="http://schemas.openxmlformats.org/officeDocument/2006/relationships/image" Target="../media/image18.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図形, 円&#10;&#10;説明は自動で生成されたものです">
            <a:extLst>
              <a:ext uri="{FF2B5EF4-FFF2-40B4-BE49-F238E27FC236}">
                <a16:creationId xmlns:a16="http://schemas.microsoft.com/office/drawing/2014/main" id="{7F0CBF85-5BCF-30E4-08E7-F005BDCC179A}"/>
              </a:ext>
            </a:extLst>
          </p:cNvPr>
          <p:cNvPicPr>
            <a:picLocks noChangeAspect="1"/>
          </p:cNvPicPr>
          <p:nvPr/>
        </p:nvPicPr>
        <p:blipFill>
          <a:blip r:embed="rId3"/>
          <a:stretch>
            <a:fillRect/>
          </a:stretch>
        </p:blipFill>
        <p:spPr>
          <a:xfrm>
            <a:off x="189382" y="2288209"/>
            <a:ext cx="2437323" cy="2999408"/>
          </a:xfrm>
          <a:prstGeom prst="rect">
            <a:avLst/>
          </a:prstGeom>
        </p:spPr>
      </p:pic>
      <p:pic>
        <p:nvPicPr>
          <p:cNvPr id="5" name="図 4">
            <a:extLst>
              <a:ext uri="{FF2B5EF4-FFF2-40B4-BE49-F238E27FC236}">
                <a16:creationId xmlns:a16="http://schemas.microsoft.com/office/drawing/2014/main" id="{EEC114CE-BAC0-9CA3-2545-59BED83C3F8C}"/>
              </a:ext>
            </a:extLst>
          </p:cNvPr>
          <p:cNvPicPr>
            <a:picLocks noChangeAspect="1"/>
          </p:cNvPicPr>
          <p:nvPr/>
        </p:nvPicPr>
        <p:blipFill>
          <a:blip r:embed="rId4"/>
          <a:stretch>
            <a:fillRect/>
          </a:stretch>
        </p:blipFill>
        <p:spPr>
          <a:xfrm>
            <a:off x="10178541" y="2707861"/>
            <a:ext cx="1906569" cy="2513496"/>
          </a:xfrm>
          <a:prstGeom prst="rect">
            <a:avLst/>
          </a:prstGeom>
        </p:spPr>
      </p:pic>
      <p:cxnSp>
        <p:nvCxnSpPr>
          <p:cNvPr id="6" name="直線矢印コネクタ 5">
            <a:extLst>
              <a:ext uri="{FF2B5EF4-FFF2-40B4-BE49-F238E27FC236}">
                <a16:creationId xmlns:a16="http://schemas.microsoft.com/office/drawing/2014/main" id="{FBB226F5-251D-AEC7-D18F-60CED70E2464}"/>
              </a:ext>
            </a:extLst>
          </p:cNvPr>
          <p:cNvCxnSpPr/>
          <p:nvPr/>
        </p:nvCxnSpPr>
        <p:spPr>
          <a:xfrm flipV="1">
            <a:off x="2226366" y="5222460"/>
            <a:ext cx="8125789" cy="35338"/>
          </a:xfrm>
          <a:prstGeom prst="straightConnector1">
            <a:avLst/>
          </a:prstGeom>
          <a:ln w="57150">
            <a:solidFill>
              <a:schemeClr val="accent2">
                <a:lumMod val="50000"/>
              </a:schemeClr>
            </a:solidFill>
          </a:ln>
        </p:spPr>
        <p:style>
          <a:lnRef idx="2">
            <a:schemeClr val="accent1"/>
          </a:lnRef>
          <a:fillRef idx="0">
            <a:schemeClr val="accent1"/>
          </a:fillRef>
          <a:effectRef idx="1">
            <a:schemeClr val="accent1"/>
          </a:effectRef>
          <a:fontRef idx="minor">
            <a:schemeClr val="tx1"/>
          </a:fontRef>
        </p:style>
      </p:cxnSp>
      <p:sp>
        <p:nvSpPr>
          <p:cNvPr id="8" name="タイトル 1">
            <a:extLst>
              <a:ext uri="{FF2B5EF4-FFF2-40B4-BE49-F238E27FC236}">
                <a16:creationId xmlns:a16="http://schemas.microsoft.com/office/drawing/2014/main" id="{4137B047-ECC4-96C7-5170-602A1A883AE8}"/>
              </a:ext>
            </a:extLst>
          </p:cNvPr>
          <p:cNvSpPr txBox="1">
            <a:spLocks/>
          </p:cNvSpPr>
          <p:nvPr/>
        </p:nvSpPr>
        <p:spPr>
          <a:xfrm>
            <a:off x="3391598" y="2637195"/>
            <a:ext cx="5710312" cy="15774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8000" dirty="0">
                <a:latin typeface="HG創英角ｺﾞｼｯｸUB" panose="020B0909000000000000" pitchFamily="49" charset="-128"/>
                <a:ea typeface="HG創英角ｺﾞｼｯｸUB" panose="020B0909000000000000" pitchFamily="49" charset="-128"/>
              </a:rPr>
              <a:t>献立ゴルフ</a:t>
            </a:r>
          </a:p>
        </p:txBody>
      </p:sp>
      <p:sp>
        <p:nvSpPr>
          <p:cNvPr id="10" name="コンテンツ プレースホルダー 2">
            <a:extLst>
              <a:ext uri="{FF2B5EF4-FFF2-40B4-BE49-F238E27FC236}">
                <a16:creationId xmlns:a16="http://schemas.microsoft.com/office/drawing/2014/main" id="{690A056E-4AB0-29CB-73D5-EF4329F53BA0}"/>
              </a:ext>
            </a:extLst>
          </p:cNvPr>
          <p:cNvSpPr txBox="1">
            <a:spLocks/>
          </p:cNvSpPr>
          <p:nvPr/>
        </p:nvSpPr>
        <p:spPr>
          <a:xfrm>
            <a:off x="3666435" y="4573866"/>
            <a:ext cx="5433391" cy="59558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sz="3600">
                <a:latin typeface="游明朝 Demibold "/>
                <a:ea typeface="游ゴシック"/>
              </a:rPr>
              <a:t>～制するは己との闘い～</a:t>
            </a:r>
            <a:endParaRPr lang="ja-JP" sz="3600">
              <a:latin typeface="游明朝 Demibold "/>
            </a:endParaRPr>
          </a:p>
        </p:txBody>
      </p:sp>
      <p:sp>
        <p:nvSpPr>
          <p:cNvPr id="12" name="テキスト ボックス 11">
            <a:extLst>
              <a:ext uri="{FF2B5EF4-FFF2-40B4-BE49-F238E27FC236}">
                <a16:creationId xmlns:a16="http://schemas.microsoft.com/office/drawing/2014/main" id="{1FEEFADE-8BF2-9523-AA87-C65B7DB3603D}"/>
              </a:ext>
            </a:extLst>
          </p:cNvPr>
          <p:cNvSpPr txBox="1"/>
          <p:nvPr/>
        </p:nvSpPr>
        <p:spPr>
          <a:xfrm>
            <a:off x="4081424" y="5490663"/>
            <a:ext cx="4029152" cy="461665"/>
          </a:xfrm>
          <a:prstGeom prst="rect">
            <a:avLst/>
          </a:prstGeom>
          <a:noFill/>
        </p:spPr>
        <p:txBody>
          <a:bodyPr wrap="square" lIns="91440" tIns="45720" rIns="91440" bIns="45720" rtlCol="0" anchor="t">
            <a:spAutoFit/>
          </a:bodyPr>
          <a:lstStyle/>
          <a:p>
            <a:pPr algn="ctr"/>
            <a:r>
              <a:rPr kumimoji="1" lang="ja-JP" altLang="en-US" sz="2400" dirty="0">
                <a:latin typeface="HG創英角ｺﾞｼｯｸUB" panose="020B0909000000000000" pitchFamily="49" charset="-128"/>
                <a:ea typeface="HG創英角ｺﾞｼｯｸUB" panose="020B0909000000000000" pitchFamily="49" charset="-128"/>
              </a:rPr>
              <a:t>浜辺の美しい蝉</a:t>
            </a:r>
            <a:endParaRPr lang="ja-JP" dirty="0">
              <a:latin typeface="HG創英角ｺﾞｼｯｸUB" panose="020B0909000000000000" pitchFamily="49" charset="-128"/>
              <a:ea typeface="HG創英角ｺﾞｼｯｸUB" panose="020B0909000000000000" pitchFamily="49" charset="-128"/>
            </a:endParaRPr>
          </a:p>
        </p:txBody>
      </p:sp>
      <mc:AlternateContent xmlns:mc="http://schemas.openxmlformats.org/markup-compatibility/2006" xmlns:p14="http://schemas.microsoft.com/office/powerpoint/2010/main">
        <mc:Choice Requires="p14">
          <p:contentPart p14:bwMode="auto" r:id="rId5">
            <p14:nvContentPartPr>
              <p14:cNvPr id="15" name="インク 14">
                <a:extLst>
                  <a:ext uri="{FF2B5EF4-FFF2-40B4-BE49-F238E27FC236}">
                    <a16:creationId xmlns:a16="http://schemas.microsoft.com/office/drawing/2014/main" id="{865641D2-8C27-C764-3475-0EDC4509C944}"/>
                  </a:ext>
                </a:extLst>
              </p14:cNvPr>
              <p14:cNvContentPartPr/>
              <p14:nvPr/>
            </p14:nvContentPartPr>
            <p14:xfrm>
              <a:off x="2508007" y="2915385"/>
              <a:ext cx="126279" cy="351978"/>
            </p14:xfrm>
          </p:contentPart>
        </mc:Choice>
        <mc:Fallback xmlns="">
          <p:pic>
            <p:nvPicPr>
              <p:cNvPr id="15" name="インク 14">
                <a:extLst>
                  <a:ext uri="{FF2B5EF4-FFF2-40B4-BE49-F238E27FC236}">
                    <a16:creationId xmlns:a16="http://schemas.microsoft.com/office/drawing/2014/main" id="{865641D2-8C27-C764-3475-0EDC4509C944}"/>
                  </a:ext>
                </a:extLst>
              </p:cNvPr>
              <p:cNvPicPr/>
              <p:nvPr/>
            </p:nvPicPr>
            <p:blipFill>
              <a:blip r:embed="rId6"/>
              <a:stretch>
                <a:fillRect/>
              </a:stretch>
            </p:blipFill>
            <p:spPr>
              <a:xfrm>
                <a:off x="2490070" y="2897409"/>
                <a:ext cx="161795" cy="387571"/>
              </a:xfrm>
              <a:prstGeom prst="rect">
                <a:avLst/>
              </a:prstGeom>
            </p:spPr>
          </p:pic>
        </mc:Fallback>
      </mc:AlternateContent>
    </p:spTree>
    <p:extLst>
      <p:ext uri="{BB962C8B-B14F-4D97-AF65-F5344CB8AC3E}">
        <p14:creationId xmlns:p14="http://schemas.microsoft.com/office/powerpoint/2010/main" val="1780896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a:off x="1076445" y="990459"/>
            <a:ext cx="3240912" cy="0"/>
          </a:xfrm>
          <a:prstGeom prst="line">
            <a:avLst/>
          </a:prstGeom>
          <a:ln>
            <a:solidFill>
              <a:srgbClr val="069948"/>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229337"/>
            <a:ext cx="3240912" cy="707886"/>
          </a:xfrm>
          <a:prstGeom prst="rect">
            <a:avLst/>
          </a:prstGeom>
          <a:noFill/>
        </p:spPr>
        <p:txBody>
          <a:bodyPr wrap="square" lIns="91440" tIns="45720" rIns="91440" bIns="45720" rtlCol="0" anchor="t">
            <a:spAutoFit/>
          </a:bodyPr>
          <a:lstStyle/>
          <a:p>
            <a:r>
              <a:rPr lang="ja-JP" altLang="en-US" sz="4000">
                <a:latin typeface="HGSoeiKakugothicUB"/>
                <a:ea typeface="HGSoeiKakugothicUB"/>
              </a:rPr>
              <a:t>アプリの流れ</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0082" y="370389"/>
            <a:ext cx="470364" cy="620069"/>
          </a:xfrm>
          <a:prstGeom prst="rect">
            <a:avLst/>
          </a:prstGeom>
        </p:spPr>
      </p:pic>
      <p:pic>
        <p:nvPicPr>
          <p:cNvPr id="4" name="図 3">
            <a:extLst>
              <a:ext uri="{FF2B5EF4-FFF2-40B4-BE49-F238E27FC236}">
                <a16:creationId xmlns:a16="http://schemas.microsoft.com/office/drawing/2014/main" id="{1DDFFC02-261A-F2B4-4120-0EEE0EEEF622}"/>
              </a:ext>
            </a:extLst>
          </p:cNvPr>
          <p:cNvPicPr>
            <a:picLocks noChangeAspect="1"/>
          </p:cNvPicPr>
          <p:nvPr/>
        </p:nvPicPr>
        <p:blipFill>
          <a:blip r:embed="rId5"/>
          <a:stretch>
            <a:fillRect/>
          </a:stretch>
        </p:blipFill>
        <p:spPr>
          <a:xfrm>
            <a:off x="1464625" y="1839500"/>
            <a:ext cx="9688285" cy="4476713"/>
          </a:xfrm>
          <a:prstGeom prst="rect">
            <a:avLst/>
          </a:prstGeom>
          <a:ln>
            <a:noFill/>
          </a:ln>
        </p:spPr>
      </p:pic>
      <p:sp>
        <p:nvSpPr>
          <p:cNvPr id="6" name="テキスト ボックス 5">
            <a:extLst>
              <a:ext uri="{FF2B5EF4-FFF2-40B4-BE49-F238E27FC236}">
                <a16:creationId xmlns:a16="http://schemas.microsoft.com/office/drawing/2014/main" id="{7BCECF1B-1A59-E468-635B-818C7F291709}"/>
              </a:ext>
            </a:extLst>
          </p:cNvPr>
          <p:cNvSpPr txBox="1"/>
          <p:nvPr/>
        </p:nvSpPr>
        <p:spPr>
          <a:xfrm>
            <a:off x="6610612" y="585935"/>
            <a:ext cx="484803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600">
                <a:latin typeface="HGSoeiKakugothicUB"/>
                <a:ea typeface="HGSoeiKakugothicUB"/>
              </a:rPr>
              <a:t>１品＝１ホール</a:t>
            </a:r>
            <a:endParaRPr lang="ja-JP"/>
          </a:p>
          <a:p>
            <a:r>
              <a:rPr lang="ja-JP" altLang="en-US" sz="3600">
                <a:latin typeface="HGSoeiKakugothicUB"/>
                <a:ea typeface="HGSoeiKakugothicUB"/>
              </a:rPr>
              <a:t>１８ホール＝１ツアー</a:t>
            </a:r>
            <a:endParaRPr lang="ja-JP" sz="3600">
              <a:ea typeface="游ゴシック"/>
            </a:endParaRPr>
          </a:p>
        </p:txBody>
      </p:sp>
    </p:spTree>
    <p:extLst>
      <p:ext uri="{BB962C8B-B14F-4D97-AF65-F5344CB8AC3E}">
        <p14:creationId xmlns:p14="http://schemas.microsoft.com/office/powerpoint/2010/main" val="3222465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楕円 6">
            <a:extLst>
              <a:ext uri="{FF2B5EF4-FFF2-40B4-BE49-F238E27FC236}">
                <a16:creationId xmlns:a16="http://schemas.microsoft.com/office/drawing/2014/main" id="{6D2670DE-C835-C2BA-C6C2-45A991D03236}"/>
              </a:ext>
            </a:extLst>
          </p:cNvPr>
          <p:cNvSpPr/>
          <p:nvPr/>
        </p:nvSpPr>
        <p:spPr>
          <a:xfrm>
            <a:off x="3451944" y="5733297"/>
            <a:ext cx="2479343" cy="443552"/>
          </a:xfrm>
          <a:prstGeom prst="ellipse">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pic>
        <p:nvPicPr>
          <p:cNvPr id="31" name="図 30" descr="ゴルフボールのイラスト">
            <a:extLst>
              <a:ext uri="{FF2B5EF4-FFF2-40B4-BE49-F238E27FC236}">
                <a16:creationId xmlns:a16="http://schemas.microsoft.com/office/drawing/2014/main" id="{7D6DC0C0-3822-DEEB-5628-8A0C4308513B}"/>
              </a:ext>
            </a:extLst>
          </p:cNvPr>
          <p:cNvPicPr>
            <a:picLocks noChangeAspect="1"/>
          </p:cNvPicPr>
          <p:nvPr/>
        </p:nvPicPr>
        <p:blipFill>
          <a:blip r:embed="rId3"/>
          <a:stretch>
            <a:fillRect/>
          </a:stretch>
        </p:blipFill>
        <p:spPr>
          <a:xfrm>
            <a:off x="4034159" y="4400128"/>
            <a:ext cx="1745876" cy="1757082"/>
          </a:xfrm>
          <a:prstGeom prst="rect">
            <a:avLst/>
          </a:prstGeom>
        </p:spPr>
      </p:pic>
      <p:pic>
        <p:nvPicPr>
          <p:cNvPr id="30" name="図 29" descr="ゴルフボールのイラスト">
            <a:extLst>
              <a:ext uri="{FF2B5EF4-FFF2-40B4-BE49-F238E27FC236}">
                <a16:creationId xmlns:a16="http://schemas.microsoft.com/office/drawing/2014/main" id="{AB4066BB-A573-C116-2E99-49A114BA5F78}"/>
              </a:ext>
            </a:extLst>
          </p:cNvPr>
          <p:cNvPicPr>
            <a:picLocks noChangeAspect="1"/>
          </p:cNvPicPr>
          <p:nvPr/>
        </p:nvPicPr>
        <p:blipFill>
          <a:blip r:embed="rId3"/>
          <a:stretch>
            <a:fillRect/>
          </a:stretch>
        </p:blipFill>
        <p:spPr>
          <a:xfrm>
            <a:off x="9157651" y="4106694"/>
            <a:ext cx="1745876" cy="1757082"/>
          </a:xfrm>
          <a:prstGeom prst="rect">
            <a:avLst/>
          </a:prstGeom>
        </p:spPr>
      </p:pic>
      <p:pic>
        <p:nvPicPr>
          <p:cNvPr id="29" name="図 28" descr="ゴルフボールのイラスト">
            <a:extLst>
              <a:ext uri="{FF2B5EF4-FFF2-40B4-BE49-F238E27FC236}">
                <a16:creationId xmlns:a16="http://schemas.microsoft.com/office/drawing/2014/main" id="{F6F2B77A-1385-A78A-F44E-14504DACD299}"/>
              </a:ext>
            </a:extLst>
          </p:cNvPr>
          <p:cNvPicPr>
            <a:picLocks noChangeAspect="1"/>
          </p:cNvPicPr>
          <p:nvPr/>
        </p:nvPicPr>
        <p:blipFill>
          <a:blip r:embed="rId3"/>
          <a:stretch>
            <a:fillRect/>
          </a:stretch>
        </p:blipFill>
        <p:spPr>
          <a:xfrm>
            <a:off x="6657280" y="4998980"/>
            <a:ext cx="1745876" cy="1757082"/>
          </a:xfrm>
          <a:prstGeom prst="rect">
            <a:avLst/>
          </a:prstGeom>
        </p:spPr>
      </p:pic>
      <p:pic>
        <p:nvPicPr>
          <p:cNvPr id="28" name="図 27" descr="ゴルフボールのイラスト">
            <a:extLst>
              <a:ext uri="{FF2B5EF4-FFF2-40B4-BE49-F238E27FC236}">
                <a16:creationId xmlns:a16="http://schemas.microsoft.com/office/drawing/2014/main" id="{7190B73A-C881-C9F4-68DC-40D00A041FB0}"/>
              </a:ext>
            </a:extLst>
          </p:cNvPr>
          <p:cNvPicPr>
            <a:picLocks noChangeAspect="1"/>
          </p:cNvPicPr>
          <p:nvPr/>
        </p:nvPicPr>
        <p:blipFill>
          <a:blip r:embed="rId3"/>
          <a:stretch>
            <a:fillRect/>
          </a:stretch>
        </p:blipFill>
        <p:spPr>
          <a:xfrm>
            <a:off x="9133683" y="1241366"/>
            <a:ext cx="1745876" cy="1757082"/>
          </a:xfrm>
          <a:prstGeom prst="rect">
            <a:avLst/>
          </a:prstGeom>
        </p:spPr>
      </p:pic>
      <p:pic>
        <p:nvPicPr>
          <p:cNvPr id="27" name="図 26" descr="ゴルフボールのイラスト">
            <a:extLst>
              <a:ext uri="{FF2B5EF4-FFF2-40B4-BE49-F238E27FC236}">
                <a16:creationId xmlns:a16="http://schemas.microsoft.com/office/drawing/2014/main" id="{FCD50144-CC7F-B070-E798-20AF41496D2C}"/>
              </a:ext>
            </a:extLst>
          </p:cNvPr>
          <p:cNvPicPr>
            <a:picLocks noChangeAspect="1"/>
          </p:cNvPicPr>
          <p:nvPr/>
        </p:nvPicPr>
        <p:blipFill>
          <a:blip r:embed="rId3"/>
          <a:stretch>
            <a:fillRect/>
          </a:stretch>
        </p:blipFill>
        <p:spPr>
          <a:xfrm>
            <a:off x="5918670" y="1825914"/>
            <a:ext cx="1745876" cy="1757082"/>
          </a:xfrm>
          <a:prstGeom prst="rect">
            <a:avLst/>
          </a:prstGeom>
        </p:spPr>
      </p:pic>
      <p:pic>
        <p:nvPicPr>
          <p:cNvPr id="10" name="図 9" descr="ゴルフボールのイラスト">
            <a:extLst>
              <a:ext uri="{FF2B5EF4-FFF2-40B4-BE49-F238E27FC236}">
                <a16:creationId xmlns:a16="http://schemas.microsoft.com/office/drawing/2014/main" id="{47248285-F726-C948-2E90-DED75CA1B504}"/>
              </a:ext>
            </a:extLst>
          </p:cNvPr>
          <p:cNvPicPr>
            <a:picLocks noChangeAspect="1"/>
          </p:cNvPicPr>
          <p:nvPr/>
        </p:nvPicPr>
        <p:blipFill>
          <a:blip r:embed="rId3"/>
          <a:stretch>
            <a:fillRect/>
          </a:stretch>
        </p:blipFill>
        <p:spPr>
          <a:xfrm>
            <a:off x="3371711" y="1126544"/>
            <a:ext cx="1745876" cy="1757082"/>
          </a:xfrm>
          <a:prstGeom prst="rect">
            <a:avLst/>
          </a:prstGeom>
        </p:spPr>
      </p:pic>
      <p:pic>
        <p:nvPicPr>
          <p:cNvPr id="6" name="図 5" descr="ゴルフボールのイラスト">
            <a:extLst>
              <a:ext uri="{FF2B5EF4-FFF2-40B4-BE49-F238E27FC236}">
                <a16:creationId xmlns:a16="http://schemas.microsoft.com/office/drawing/2014/main" id="{2F01D3B8-E7B1-802E-48D3-D7D26AC5582D}"/>
              </a:ext>
            </a:extLst>
          </p:cNvPr>
          <p:cNvPicPr>
            <a:picLocks noChangeAspect="1"/>
          </p:cNvPicPr>
          <p:nvPr/>
        </p:nvPicPr>
        <p:blipFill>
          <a:blip r:embed="rId3"/>
          <a:stretch>
            <a:fillRect/>
          </a:stretch>
        </p:blipFill>
        <p:spPr>
          <a:xfrm>
            <a:off x="814315" y="1898983"/>
            <a:ext cx="1745876" cy="1757082"/>
          </a:xfrm>
          <a:prstGeom prst="rect">
            <a:avLst/>
          </a:prstGeom>
        </p:spPr>
      </p:pic>
      <p:pic>
        <p:nvPicPr>
          <p:cNvPr id="3" name="図 2" descr="スポーツゲーム, スポーツ, 屋内, 男 が含まれている画像&#10;&#10;説明は自動で生成されたものです">
            <a:extLst>
              <a:ext uri="{FF2B5EF4-FFF2-40B4-BE49-F238E27FC236}">
                <a16:creationId xmlns:a16="http://schemas.microsoft.com/office/drawing/2014/main" id="{E88A29AE-1B76-E3D5-283E-EC65261F5E2F}"/>
              </a:ext>
            </a:extLst>
          </p:cNvPr>
          <p:cNvPicPr>
            <a:picLocks noChangeAspect="1"/>
          </p:cNvPicPr>
          <p:nvPr/>
        </p:nvPicPr>
        <p:blipFill rotWithShape="1">
          <a:blip r:embed="rId4"/>
          <a:srcRect l="8718" t="3509" r="7385" b="33401"/>
          <a:stretch/>
        </p:blipFill>
        <p:spPr>
          <a:xfrm>
            <a:off x="403691" y="4465662"/>
            <a:ext cx="2799461" cy="2031790"/>
          </a:xfrm>
          <a:prstGeom prst="rect">
            <a:avLst/>
          </a:prstGeom>
        </p:spPr>
      </p:pic>
      <p:sp>
        <p:nvSpPr>
          <p:cNvPr id="8" name="テキスト ボックス 7">
            <a:extLst>
              <a:ext uri="{FF2B5EF4-FFF2-40B4-BE49-F238E27FC236}">
                <a16:creationId xmlns:a16="http://schemas.microsoft.com/office/drawing/2014/main" id="{8FAAFEEA-8684-8D5A-584D-E83C4CE12277}"/>
              </a:ext>
            </a:extLst>
          </p:cNvPr>
          <p:cNvSpPr txBox="1"/>
          <p:nvPr/>
        </p:nvSpPr>
        <p:spPr>
          <a:xfrm>
            <a:off x="1140540" y="2239620"/>
            <a:ext cx="1049963" cy="107721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HGSoeiKakugothicUB"/>
                <a:ea typeface="HGSoeiKakugothicUB"/>
              </a:rPr>
              <a:t>食材</a:t>
            </a:r>
            <a:endParaRPr lang="en-US" altLang="ja-JP" sz="3200" b="0" i="0" u="none" strike="noStrike" kern="1200" cap="none" spc="0" normalizeH="0" baseline="0" noProof="0">
              <a:ln>
                <a:noFill/>
              </a:ln>
              <a:solidFill>
                <a:prstClr val="black"/>
              </a:solidFill>
              <a:effectLst/>
              <a:uLnTx/>
              <a:uFillTx/>
              <a:latin typeface="HGSoeiKakugothicUB"/>
              <a:ea typeface="HGSoeiKakugothicUB"/>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HGSoeiKakugothicUB"/>
                <a:ea typeface="HGSoeiKakugothicUB"/>
              </a:rPr>
              <a:t>登録</a:t>
            </a:r>
            <a:endParaRPr lang="ja-JP" altLang="en-US" sz="3200" b="0" i="0" u="none" strike="noStrike" kern="1200" cap="none" spc="0" normalizeH="0" baseline="0" noProof="0">
              <a:ln>
                <a:noFill/>
              </a:ln>
              <a:solidFill>
                <a:prstClr val="black"/>
              </a:solidFill>
              <a:effectLst/>
              <a:uLnTx/>
              <a:uFillTx/>
              <a:latin typeface="HGSoeiKakugothicUB"/>
              <a:ea typeface="HGSoeiKakugothicUB"/>
            </a:endParaRPr>
          </a:p>
        </p:txBody>
      </p:sp>
      <p:sp>
        <p:nvSpPr>
          <p:cNvPr id="11" name="テキスト ボックス 10">
            <a:extLst>
              <a:ext uri="{FF2B5EF4-FFF2-40B4-BE49-F238E27FC236}">
                <a16:creationId xmlns:a16="http://schemas.microsoft.com/office/drawing/2014/main" id="{7B08DE10-CBCB-FE18-EF44-017958B015DF}"/>
              </a:ext>
            </a:extLst>
          </p:cNvPr>
          <p:cNvSpPr txBox="1"/>
          <p:nvPr/>
        </p:nvSpPr>
        <p:spPr>
          <a:xfrm>
            <a:off x="3519077" y="1469077"/>
            <a:ext cx="1542890" cy="107721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HGSoeiKakugothicUB"/>
                <a:ea typeface="HGSoeiKakugothicUB"/>
              </a:rPr>
              <a:t>コース</a:t>
            </a:r>
            <a:endParaRPr lang="en-US" altLang="ja-JP" sz="3200" b="0" i="0" u="none" strike="noStrike" kern="1200" cap="none" spc="0" normalizeH="0" baseline="0" noProof="0">
              <a:ln>
                <a:noFill/>
              </a:ln>
              <a:solidFill>
                <a:prstClr val="black"/>
              </a:solidFill>
              <a:effectLst/>
              <a:uLnTx/>
              <a:uFillTx/>
              <a:latin typeface="HGSoeiKakugothicUB"/>
              <a:ea typeface="HGSoeiKakugothicUB"/>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HGSoeiKakugothicUB"/>
                <a:ea typeface="HGSoeiKakugothicUB"/>
              </a:rPr>
              <a:t>選択</a:t>
            </a:r>
            <a:endParaRPr lang="ja-JP" altLang="en-US" sz="3200" b="0" i="0" u="none" strike="noStrike" kern="1200" cap="none" spc="0" normalizeH="0" baseline="0" noProof="0">
              <a:ln>
                <a:noFill/>
              </a:ln>
              <a:solidFill>
                <a:prstClr val="black"/>
              </a:solidFill>
              <a:effectLst/>
              <a:uLnTx/>
              <a:uFillTx/>
              <a:latin typeface="HGSoeiKakugothicUB"/>
              <a:ea typeface="HGSoeiKakugothicUB"/>
            </a:endParaRPr>
          </a:p>
        </p:txBody>
      </p:sp>
      <p:sp>
        <p:nvSpPr>
          <p:cNvPr id="14" name="テキスト ボックス 13">
            <a:extLst>
              <a:ext uri="{FF2B5EF4-FFF2-40B4-BE49-F238E27FC236}">
                <a16:creationId xmlns:a16="http://schemas.microsoft.com/office/drawing/2014/main" id="{A04AA401-ACD0-5CBB-60E9-5060A50DACF4}"/>
              </a:ext>
            </a:extLst>
          </p:cNvPr>
          <p:cNvSpPr txBox="1"/>
          <p:nvPr/>
        </p:nvSpPr>
        <p:spPr>
          <a:xfrm>
            <a:off x="6159969" y="2415673"/>
            <a:ext cx="1535249" cy="59915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HGSoeiKakugothicUB"/>
                <a:ea typeface="HGSoeiKakugothicUB"/>
              </a:rPr>
              <a:t>プレイ</a:t>
            </a:r>
          </a:p>
        </p:txBody>
      </p:sp>
      <p:sp>
        <p:nvSpPr>
          <p:cNvPr id="18" name="テキスト ボックス 17">
            <a:extLst>
              <a:ext uri="{FF2B5EF4-FFF2-40B4-BE49-F238E27FC236}">
                <a16:creationId xmlns:a16="http://schemas.microsoft.com/office/drawing/2014/main" id="{547F0397-83EA-4C6F-A6E2-67EC55BCB053}"/>
              </a:ext>
            </a:extLst>
          </p:cNvPr>
          <p:cNvSpPr txBox="1"/>
          <p:nvPr/>
        </p:nvSpPr>
        <p:spPr>
          <a:xfrm>
            <a:off x="9310786" y="1832556"/>
            <a:ext cx="1932531"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HGSoeiKakugothicUB"/>
                <a:ea typeface="HGSoeiKakugothicUB"/>
              </a:rPr>
              <a:t>仮登録</a:t>
            </a:r>
          </a:p>
        </p:txBody>
      </p:sp>
      <p:sp>
        <p:nvSpPr>
          <p:cNvPr id="20" name="テキスト ボックス 19">
            <a:extLst>
              <a:ext uri="{FF2B5EF4-FFF2-40B4-BE49-F238E27FC236}">
                <a16:creationId xmlns:a16="http://schemas.microsoft.com/office/drawing/2014/main" id="{8451C89A-3936-D145-AC17-6F835F9EE957}"/>
              </a:ext>
            </a:extLst>
          </p:cNvPr>
          <p:cNvSpPr txBox="1"/>
          <p:nvPr/>
        </p:nvSpPr>
        <p:spPr>
          <a:xfrm>
            <a:off x="9571636" y="4631998"/>
            <a:ext cx="1304681"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HGSoeiKakugothicUB"/>
                <a:ea typeface="HGSoeiKakugothicUB"/>
              </a:rPr>
              <a:t>実食</a:t>
            </a:r>
          </a:p>
        </p:txBody>
      </p:sp>
      <p:sp>
        <p:nvSpPr>
          <p:cNvPr id="23" name="テキスト ボックス 22">
            <a:extLst>
              <a:ext uri="{FF2B5EF4-FFF2-40B4-BE49-F238E27FC236}">
                <a16:creationId xmlns:a16="http://schemas.microsoft.com/office/drawing/2014/main" id="{762F93FF-C639-47AE-422E-5FF6C441C793}"/>
              </a:ext>
            </a:extLst>
          </p:cNvPr>
          <p:cNvSpPr txBox="1"/>
          <p:nvPr/>
        </p:nvSpPr>
        <p:spPr>
          <a:xfrm>
            <a:off x="6791742" y="5609184"/>
            <a:ext cx="1465402"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HGSoeiKakugothicUB"/>
                <a:ea typeface="HGSoeiKakugothicUB"/>
              </a:rPr>
              <a:t>本登録</a:t>
            </a:r>
          </a:p>
        </p:txBody>
      </p:sp>
      <p:sp>
        <p:nvSpPr>
          <p:cNvPr id="26" name="テキスト ボックス 25">
            <a:extLst>
              <a:ext uri="{FF2B5EF4-FFF2-40B4-BE49-F238E27FC236}">
                <a16:creationId xmlns:a16="http://schemas.microsoft.com/office/drawing/2014/main" id="{07FCB600-F7AC-97B9-5AD9-90AA83AA29FD}"/>
              </a:ext>
            </a:extLst>
          </p:cNvPr>
          <p:cNvSpPr txBox="1"/>
          <p:nvPr/>
        </p:nvSpPr>
        <p:spPr>
          <a:xfrm>
            <a:off x="4253428" y="5033892"/>
            <a:ext cx="1436362"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srgbClr val="000000"/>
                </a:solidFill>
                <a:effectLst/>
                <a:uLnTx/>
                <a:uFillTx/>
                <a:latin typeface="HGSoeiKakugothicUB"/>
                <a:ea typeface="HGSoeiKakugothicUB"/>
              </a:rPr>
              <a:t>スコア</a:t>
            </a:r>
          </a:p>
        </p:txBody>
      </p:sp>
      <p:pic>
        <p:nvPicPr>
          <p:cNvPr id="17"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620B1E92-CA08-5BFA-BEA6-51CD0D2BA456}"/>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22" name="直線コネクタ 21">
            <a:extLst>
              <a:ext uri="{FF2B5EF4-FFF2-40B4-BE49-F238E27FC236}">
                <a16:creationId xmlns:a16="http://schemas.microsoft.com/office/drawing/2014/main" id="{CC117056-96C6-B30E-BA82-A5392A2F5A32}"/>
              </a:ext>
            </a:extLst>
          </p:cNvPr>
          <p:cNvCxnSpPr/>
          <p:nvPr/>
        </p:nvCxnSpPr>
        <p:spPr>
          <a:xfrm flipV="1">
            <a:off x="1076445" y="1010251"/>
            <a:ext cx="1637744" cy="9896"/>
          </a:xfrm>
          <a:prstGeom prst="line">
            <a:avLst/>
          </a:prstGeom>
          <a:ln>
            <a:solidFill>
              <a:srgbClr val="069948"/>
            </a:solidFill>
          </a:ln>
        </p:spPr>
        <p:style>
          <a:lnRef idx="2">
            <a:schemeClr val="accent1"/>
          </a:lnRef>
          <a:fillRef idx="0">
            <a:schemeClr val="accent1"/>
          </a:fillRef>
          <a:effectRef idx="1">
            <a:schemeClr val="accent1"/>
          </a:effectRef>
          <a:fontRef idx="minor">
            <a:schemeClr val="tx1"/>
          </a:fontRef>
        </p:style>
      </p:cxnSp>
      <p:pic>
        <p:nvPicPr>
          <p:cNvPr id="47" name="図 46" descr="食品, 傘, テーブル が含まれている画像&#10;&#10;自動的に生成された説明">
            <a:extLst>
              <a:ext uri="{FF2B5EF4-FFF2-40B4-BE49-F238E27FC236}">
                <a16:creationId xmlns:a16="http://schemas.microsoft.com/office/drawing/2014/main" id="{6A5B3D9A-6847-BE51-0CF3-9515C2C8EA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7121" y="340701"/>
            <a:ext cx="470364" cy="620069"/>
          </a:xfrm>
          <a:prstGeom prst="rect">
            <a:avLst/>
          </a:prstGeom>
        </p:spPr>
      </p:pic>
      <p:cxnSp>
        <p:nvCxnSpPr>
          <p:cNvPr id="51" name="直線矢印コネクタ 50">
            <a:extLst>
              <a:ext uri="{FF2B5EF4-FFF2-40B4-BE49-F238E27FC236}">
                <a16:creationId xmlns:a16="http://schemas.microsoft.com/office/drawing/2014/main" id="{911B6A6C-853C-D17E-1CCF-852D92DEB73C}"/>
              </a:ext>
            </a:extLst>
          </p:cNvPr>
          <p:cNvCxnSpPr/>
          <p:nvPr/>
        </p:nvCxnSpPr>
        <p:spPr>
          <a:xfrm flipV="1">
            <a:off x="2577687" y="2096006"/>
            <a:ext cx="590584" cy="2467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直線矢印コネクタ 51">
            <a:extLst>
              <a:ext uri="{FF2B5EF4-FFF2-40B4-BE49-F238E27FC236}">
                <a16:creationId xmlns:a16="http://schemas.microsoft.com/office/drawing/2014/main" id="{D97A2380-E625-6632-19A6-E1BB920042AD}"/>
              </a:ext>
            </a:extLst>
          </p:cNvPr>
          <p:cNvCxnSpPr>
            <a:cxnSpLocks/>
          </p:cNvCxnSpPr>
          <p:nvPr/>
        </p:nvCxnSpPr>
        <p:spPr>
          <a:xfrm flipH="1" flipV="1">
            <a:off x="5819463" y="5124777"/>
            <a:ext cx="643693" cy="2956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直線矢印コネクタ 52">
            <a:extLst>
              <a:ext uri="{FF2B5EF4-FFF2-40B4-BE49-F238E27FC236}">
                <a16:creationId xmlns:a16="http://schemas.microsoft.com/office/drawing/2014/main" id="{8E29B0C0-C2B2-9D99-96F9-82D739F68C07}"/>
              </a:ext>
            </a:extLst>
          </p:cNvPr>
          <p:cNvCxnSpPr>
            <a:cxnSpLocks/>
          </p:cNvCxnSpPr>
          <p:nvPr/>
        </p:nvCxnSpPr>
        <p:spPr>
          <a:xfrm flipH="1">
            <a:off x="8526611" y="5286240"/>
            <a:ext cx="581501" cy="326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直線矢印コネクタ 53">
            <a:extLst>
              <a:ext uri="{FF2B5EF4-FFF2-40B4-BE49-F238E27FC236}">
                <a16:creationId xmlns:a16="http://schemas.microsoft.com/office/drawing/2014/main" id="{18EEA28C-6113-E6D6-0A0F-F1C5C45F51F1}"/>
              </a:ext>
            </a:extLst>
          </p:cNvPr>
          <p:cNvCxnSpPr>
            <a:cxnSpLocks/>
          </p:cNvCxnSpPr>
          <p:nvPr/>
        </p:nvCxnSpPr>
        <p:spPr>
          <a:xfrm flipH="1">
            <a:off x="10005995" y="3035082"/>
            <a:ext cx="42073" cy="8833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5" name="直線矢印コネクタ 54">
            <a:extLst>
              <a:ext uri="{FF2B5EF4-FFF2-40B4-BE49-F238E27FC236}">
                <a16:creationId xmlns:a16="http://schemas.microsoft.com/office/drawing/2014/main" id="{59074CD7-78D0-A09D-EB99-014B6938C8B9}"/>
              </a:ext>
            </a:extLst>
          </p:cNvPr>
          <p:cNvCxnSpPr>
            <a:cxnSpLocks/>
          </p:cNvCxnSpPr>
          <p:nvPr/>
        </p:nvCxnSpPr>
        <p:spPr>
          <a:xfrm flipV="1">
            <a:off x="7975839" y="2336548"/>
            <a:ext cx="833294" cy="2467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直線矢印コネクタ 55">
            <a:extLst>
              <a:ext uri="{FF2B5EF4-FFF2-40B4-BE49-F238E27FC236}">
                <a16:creationId xmlns:a16="http://schemas.microsoft.com/office/drawing/2014/main" id="{27A3EA67-65DC-219A-18B7-6D4A792606AA}"/>
              </a:ext>
            </a:extLst>
          </p:cNvPr>
          <p:cNvCxnSpPr>
            <a:cxnSpLocks/>
          </p:cNvCxnSpPr>
          <p:nvPr/>
        </p:nvCxnSpPr>
        <p:spPr>
          <a:xfrm>
            <a:off x="5230978" y="2186647"/>
            <a:ext cx="608363" cy="2998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テキスト ボックス 31">
            <a:extLst>
              <a:ext uri="{FF2B5EF4-FFF2-40B4-BE49-F238E27FC236}">
                <a16:creationId xmlns:a16="http://schemas.microsoft.com/office/drawing/2014/main" id="{5618B0F3-6E7E-A411-E418-61034D1C77BF}"/>
              </a:ext>
            </a:extLst>
          </p:cNvPr>
          <p:cNvSpPr txBox="1"/>
          <p:nvPr/>
        </p:nvSpPr>
        <p:spPr>
          <a:xfrm>
            <a:off x="1069421" y="331784"/>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a:latin typeface="HGSoeiKakugothicUB"/>
                <a:ea typeface="HGSoeiKakugothicUB"/>
              </a:rPr>
              <a:t>遊び方</a:t>
            </a:r>
          </a:p>
        </p:txBody>
      </p:sp>
    </p:spTree>
    <p:extLst>
      <p:ext uri="{BB962C8B-B14F-4D97-AF65-F5344CB8AC3E}">
        <p14:creationId xmlns:p14="http://schemas.microsoft.com/office/powerpoint/2010/main" val="738031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73455-2E2A-7EFF-3E46-488FC53ACEAD}"/>
              </a:ext>
            </a:extLst>
          </p:cNvPr>
          <p:cNvSpPr>
            <a:spLocks noGrp="1"/>
          </p:cNvSpPr>
          <p:nvPr>
            <p:ph type="ctrTitle"/>
          </p:nvPr>
        </p:nvSpPr>
        <p:spPr/>
        <p:txBody>
          <a:bodyPr/>
          <a:lstStyle/>
          <a:p>
            <a:r>
              <a:rPr lang="ja-JP" altLang="en-US">
                <a:solidFill>
                  <a:srgbClr val="069948"/>
                </a:solidFill>
                <a:latin typeface="HGSoeiKakugothicUB"/>
                <a:ea typeface="HGSoeiKakugothicUB"/>
              </a:rPr>
              <a:t>実演</a:t>
            </a:r>
          </a:p>
        </p:txBody>
      </p:sp>
      <p:pic>
        <p:nvPicPr>
          <p:cNvPr id="5" name="図 4">
            <a:extLst>
              <a:ext uri="{FF2B5EF4-FFF2-40B4-BE49-F238E27FC236}">
                <a16:creationId xmlns:a16="http://schemas.microsoft.com/office/drawing/2014/main" id="{8E765990-ABE2-5A47-EBEF-32D19B15326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
                    </a14:imgEffect>
                  </a14:imgLayer>
                </a14:imgProps>
              </a:ext>
            </a:extLst>
          </a:blip>
          <a:srcRect l="49437" t="10298" r="27284" b="23618"/>
          <a:stretch/>
        </p:blipFill>
        <p:spPr>
          <a:xfrm>
            <a:off x="1156" y="-26890"/>
            <a:ext cx="2399995" cy="6890317"/>
          </a:xfrm>
          <a:prstGeom prst="rect">
            <a:avLst/>
          </a:prstGeom>
          <a:ln>
            <a:noFill/>
          </a:ln>
        </p:spPr>
      </p:pic>
      <p:pic>
        <p:nvPicPr>
          <p:cNvPr id="7" name="図 6" descr="アイコン&#10;&#10;説明は自動で生成されたものです">
            <a:extLst>
              <a:ext uri="{FF2B5EF4-FFF2-40B4-BE49-F238E27FC236}">
                <a16:creationId xmlns:a16="http://schemas.microsoft.com/office/drawing/2014/main" id="{588EEEAF-8DB1-B3C2-0B37-147C3EF872BE}"/>
              </a:ext>
            </a:extLst>
          </p:cNvPr>
          <p:cNvPicPr>
            <a:picLocks noChangeAspect="1"/>
          </p:cNvPicPr>
          <p:nvPr/>
        </p:nvPicPr>
        <p:blipFill rotWithShape="1">
          <a:blip r:embed="rId5"/>
          <a:srcRect l="22186" t="11269" r="49925" b="22835"/>
          <a:stretch/>
        </p:blipFill>
        <p:spPr>
          <a:xfrm>
            <a:off x="9317921" y="-729"/>
            <a:ext cx="2875240" cy="6870675"/>
          </a:xfrm>
          <a:prstGeom prst="rect">
            <a:avLst/>
          </a:prstGeom>
          <a:ln>
            <a:noFill/>
          </a:ln>
        </p:spPr>
      </p:pic>
    </p:spTree>
    <p:extLst>
      <p:ext uri="{BB962C8B-B14F-4D97-AF65-F5344CB8AC3E}">
        <p14:creationId xmlns:p14="http://schemas.microsoft.com/office/powerpoint/2010/main" val="705200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a:off x="1076445" y="971869"/>
            <a:ext cx="2226829" cy="402"/>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169961"/>
            <a:ext cx="2241406" cy="707886"/>
          </a:xfrm>
          <a:prstGeom prst="rect">
            <a:avLst/>
          </a:prstGeom>
          <a:noFill/>
        </p:spPr>
        <p:txBody>
          <a:bodyPr wrap="square" lIns="91440" tIns="45720" rIns="91440" bIns="45720" rtlCol="0" anchor="t">
            <a:spAutoFit/>
          </a:bodyPr>
          <a:lstStyle/>
          <a:p>
            <a:r>
              <a:rPr lang="ja-JP" altLang="en-US" sz="4000">
                <a:solidFill>
                  <a:srgbClr val="069948"/>
                </a:solidFill>
                <a:latin typeface="HGSoeiKakugothicUB"/>
                <a:ea typeface="HGSoeiKakugothicUB"/>
              </a:rPr>
              <a:t>食材登録</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2969" y="255795"/>
            <a:ext cx="470364" cy="620069"/>
          </a:xfrm>
          <a:prstGeom prst="rect">
            <a:avLst/>
          </a:prstGeom>
        </p:spPr>
      </p:pic>
      <p:sp>
        <p:nvSpPr>
          <p:cNvPr id="6" name="テキスト ボックス 5">
            <a:extLst>
              <a:ext uri="{FF2B5EF4-FFF2-40B4-BE49-F238E27FC236}">
                <a16:creationId xmlns:a16="http://schemas.microsoft.com/office/drawing/2014/main" id="{663A7266-0F45-5A16-9F28-CDC960A7B8DB}"/>
              </a:ext>
            </a:extLst>
          </p:cNvPr>
          <p:cNvSpPr txBox="1"/>
          <p:nvPr/>
        </p:nvSpPr>
        <p:spPr>
          <a:xfrm>
            <a:off x="597909" y="1877579"/>
            <a:ext cx="773156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800">
                <a:latin typeface="HGSoeiKakugothicUB"/>
                <a:ea typeface="HGSoeiKakugothicUB"/>
              </a:rPr>
              <a:t>・各ラウンド（６ホール）ごとに食材を登録</a:t>
            </a:r>
          </a:p>
          <a:p>
            <a:endParaRPr lang="ja-JP" altLang="en-US" sz="2800">
              <a:latin typeface="HGSoeiKakugothicUB"/>
              <a:ea typeface="HGSoeiKakugothicUB"/>
            </a:endParaRPr>
          </a:p>
          <a:p>
            <a:r>
              <a:rPr lang="ja-JP" sz="2800">
                <a:latin typeface="HGSoeiKakugothicUB"/>
                <a:ea typeface="HGSoeiKakugothicUB"/>
              </a:rPr>
              <a:t>・食材登録</a:t>
            </a:r>
            <a:r>
              <a:rPr lang="ja-JP" altLang="en-US" sz="2800">
                <a:latin typeface="HGSoeiKakugothicUB"/>
                <a:ea typeface="HGSoeiKakugothicUB"/>
              </a:rPr>
              <a:t>時</a:t>
            </a:r>
            <a:r>
              <a:rPr lang="ja-JP" sz="2800">
                <a:latin typeface="HGSoeiKakugothicUB"/>
                <a:ea typeface="HGSoeiKakugothicUB"/>
              </a:rPr>
              <a:t>のルール</a:t>
            </a:r>
            <a:r>
              <a:rPr lang="en-US" sz="2800">
                <a:latin typeface="HGSoeiKakugothicUB"/>
                <a:ea typeface="HGSoeiKakugothicUB"/>
              </a:rPr>
              <a:t>​</a:t>
            </a:r>
            <a:endParaRPr lang="en-US" sz="2800"/>
          </a:p>
          <a:p>
            <a:r>
              <a:rPr lang="ja-JP" sz="2800">
                <a:latin typeface="HGSoeiKakugothicUB"/>
                <a:ea typeface="HGSoeiKakugothicUB"/>
              </a:rPr>
              <a:t>　肉・</a:t>
            </a:r>
            <a:r>
              <a:rPr lang="ja-JP" altLang="en-US" sz="2800">
                <a:latin typeface="HGSoeiKakugothicUB"/>
                <a:ea typeface="HGSoeiKakugothicUB"/>
              </a:rPr>
              <a:t>魚：２種類以上</a:t>
            </a:r>
            <a:r>
              <a:rPr lang="en-US" sz="2800">
                <a:latin typeface="HGSoeiKakugothicUB"/>
                <a:ea typeface="HGSoeiKakugothicUB"/>
              </a:rPr>
              <a:t>​</a:t>
            </a:r>
          </a:p>
          <a:p>
            <a:r>
              <a:rPr lang="ja-JP" sz="2800">
                <a:latin typeface="HGSoeiKakugothicUB"/>
                <a:ea typeface="HGSoeiKakugothicUB"/>
              </a:rPr>
              <a:t>　野菜：</a:t>
            </a:r>
            <a:r>
              <a:rPr lang="ja-JP" altLang="en-US" sz="2800">
                <a:latin typeface="HGSoeiKakugothicUB"/>
                <a:ea typeface="HGSoeiKakugothicUB"/>
              </a:rPr>
              <a:t> ３</a:t>
            </a:r>
            <a:r>
              <a:rPr lang="ja-JP" sz="2800">
                <a:latin typeface="HGSoeiKakugothicUB"/>
                <a:ea typeface="HGSoeiKakugothicUB"/>
              </a:rPr>
              <a:t>種類以上</a:t>
            </a:r>
            <a:r>
              <a:rPr lang="en-US" sz="2800">
                <a:latin typeface="HGSoeiKakugothicUB"/>
                <a:ea typeface="HGSoeiKakugothicUB"/>
              </a:rPr>
              <a:t>​</a:t>
            </a:r>
          </a:p>
          <a:p>
            <a:r>
              <a:rPr lang="ja-JP" sz="2800">
                <a:latin typeface="HGSoeiKakugothicUB"/>
                <a:ea typeface="HGSoeiKakugothicUB"/>
              </a:rPr>
              <a:t>　お助け</a:t>
            </a:r>
            <a:r>
              <a:rPr lang="ja-JP" altLang="en-US" sz="2800">
                <a:latin typeface="HGSoeiKakugothicUB"/>
                <a:ea typeface="HGSoeiKakugothicUB"/>
              </a:rPr>
              <a:t>： </a:t>
            </a:r>
            <a:r>
              <a:rPr lang="ja-JP" sz="2800">
                <a:latin typeface="HGSoeiKakugothicUB"/>
                <a:ea typeface="HGSoeiKakugothicUB"/>
              </a:rPr>
              <a:t>任意</a:t>
            </a:r>
            <a:r>
              <a:rPr lang="en-US" sz="2800">
                <a:latin typeface="HGSoeiKakugothicUB"/>
                <a:ea typeface="HGSoeiKakugothicUB"/>
              </a:rPr>
              <a:t>​</a:t>
            </a:r>
          </a:p>
          <a:p>
            <a:r>
              <a:rPr lang="en-US" sz="2800">
                <a:latin typeface="HGSoeiKakugothicUB"/>
                <a:ea typeface="HGSoeiKakugothicUB"/>
              </a:rPr>
              <a:t>​</a:t>
            </a:r>
            <a:r>
              <a:rPr lang="ja-JP" altLang="en-US" sz="2800">
                <a:latin typeface="HGSoeiKakugothicUB"/>
                <a:ea typeface="HGSoeiKakugothicUB"/>
              </a:rPr>
              <a:t>　</a:t>
            </a:r>
            <a:r>
              <a:rPr lang="ja-JP" sz="2800" u="sng">
                <a:latin typeface="HGSoeiKakugothicUB"/>
                <a:ea typeface="HGSoeiKakugothicUB"/>
              </a:rPr>
              <a:t>計７種類を登録</a:t>
            </a:r>
          </a:p>
        </p:txBody>
      </p:sp>
      <p:pic>
        <p:nvPicPr>
          <p:cNvPr id="4" name="図 3" descr="テキスト&#10;&#10;説明は自動で生成されたものです">
            <a:extLst>
              <a:ext uri="{FF2B5EF4-FFF2-40B4-BE49-F238E27FC236}">
                <a16:creationId xmlns:a16="http://schemas.microsoft.com/office/drawing/2014/main" id="{4F548BBB-2C5F-638D-2ECC-65DC38C25AF0}"/>
              </a:ext>
            </a:extLst>
          </p:cNvPr>
          <p:cNvPicPr>
            <a:picLocks noChangeAspect="1"/>
          </p:cNvPicPr>
          <p:nvPr/>
        </p:nvPicPr>
        <p:blipFill rotWithShape="1">
          <a:blip r:embed="rId5"/>
          <a:srcRect l="6625" t="1176" r="6688" b="11025"/>
          <a:stretch/>
        </p:blipFill>
        <p:spPr>
          <a:xfrm>
            <a:off x="8366159" y="-6099"/>
            <a:ext cx="3347023" cy="6860273"/>
          </a:xfrm>
          <a:prstGeom prst="rect">
            <a:avLst/>
          </a:prstGeom>
        </p:spPr>
      </p:pic>
    </p:spTree>
    <p:extLst>
      <p:ext uri="{BB962C8B-B14F-4D97-AF65-F5344CB8AC3E}">
        <p14:creationId xmlns:p14="http://schemas.microsoft.com/office/powerpoint/2010/main" val="336564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a:off x="1076445" y="930681"/>
            <a:ext cx="1784046" cy="20995"/>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169961"/>
            <a:ext cx="2241406" cy="707886"/>
          </a:xfrm>
          <a:prstGeom prst="rect">
            <a:avLst/>
          </a:prstGeom>
          <a:noFill/>
        </p:spPr>
        <p:txBody>
          <a:bodyPr wrap="square" lIns="91440" tIns="45720" rIns="91440" bIns="45720" rtlCol="0" anchor="t">
            <a:spAutoFit/>
          </a:bodyPr>
          <a:lstStyle/>
          <a:p>
            <a:r>
              <a:rPr lang="ja-JP" altLang="en-US" sz="4000">
                <a:solidFill>
                  <a:srgbClr val="069948"/>
                </a:solidFill>
                <a:latin typeface="HGSoeiKakugothicUB"/>
                <a:ea typeface="HGSoeiKakugothicUB"/>
              </a:rPr>
              <a:t>プレイ</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5088" y="321309"/>
            <a:ext cx="470364" cy="620069"/>
          </a:xfrm>
          <a:prstGeom prst="rect">
            <a:avLst/>
          </a:prstGeom>
        </p:spPr>
      </p:pic>
      <p:sp>
        <p:nvSpPr>
          <p:cNvPr id="6" name="テキスト ボックス 5">
            <a:extLst>
              <a:ext uri="{FF2B5EF4-FFF2-40B4-BE49-F238E27FC236}">
                <a16:creationId xmlns:a16="http://schemas.microsoft.com/office/drawing/2014/main" id="{58CE130B-335A-4F09-45F6-832F0E0C9FFB}"/>
              </a:ext>
            </a:extLst>
          </p:cNvPr>
          <p:cNvSpPr txBox="1"/>
          <p:nvPr/>
        </p:nvSpPr>
        <p:spPr>
          <a:xfrm>
            <a:off x="955590" y="1429265"/>
            <a:ext cx="6131010"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latin typeface="HGSoeiKakugothicUB"/>
                <a:ea typeface="HGSoeiKakugothicUB"/>
              </a:rPr>
              <a:t>・メイン画面で「プレイ」を押すと表示</a:t>
            </a:r>
            <a:r>
              <a:rPr lang="en-US" altLang="ja-JP" sz="2400">
                <a:latin typeface="HGSoeiKakugothicUB"/>
                <a:ea typeface="Meiryo UI"/>
              </a:rPr>
              <a:t>​</a:t>
            </a:r>
            <a:endParaRPr lang="ja-JP" altLang="en-US">
              <a:latin typeface="HGSoeiKakugothicUB"/>
              <a:ea typeface="HGSoeiKakugothicUB"/>
            </a:endParaRPr>
          </a:p>
          <a:p>
            <a:r>
              <a:rPr lang="ja-JP" altLang="en-US" sz="2400">
                <a:latin typeface="HGSoeiKakugothicUB"/>
                <a:ea typeface="HGSoeiKakugothicUB"/>
              </a:rPr>
              <a:t>​・国内、海外、ランダムでコース選択</a:t>
            </a:r>
          </a:p>
          <a:p>
            <a:endParaRPr lang="ja-JP" altLang="en-US" sz="2400">
              <a:latin typeface="HGSoeiKakugothicUB"/>
              <a:ea typeface="HGSoeiKakugothicUB"/>
            </a:endParaRPr>
          </a:p>
          <a:p>
            <a:r>
              <a:rPr lang="ja-JP" altLang="en-US" sz="2400">
                <a:latin typeface="HGSoeiKakugothicUB"/>
                <a:ea typeface="HGSoeiKakugothicUB"/>
              </a:rPr>
              <a:t>・調理中の画面</a:t>
            </a:r>
            <a:r>
              <a:rPr lang="en-US" altLang="ja-JP" sz="2400">
                <a:latin typeface="HGSoeiKakugothicUB"/>
                <a:ea typeface="Meiryo UI"/>
              </a:rPr>
              <a:t>​</a:t>
            </a:r>
            <a:endParaRPr lang="en-US">
              <a:latin typeface="HGSoeiKakugothicUB"/>
              <a:ea typeface="HGSoeiKakugothicUB"/>
            </a:endParaRPr>
          </a:p>
          <a:p>
            <a:r>
              <a:rPr lang="ja-JP" altLang="en-US" sz="2400">
                <a:latin typeface="HGSoeiKakugothicUB"/>
                <a:ea typeface="HGSoeiKakugothicUB"/>
              </a:rPr>
              <a:t>・選択したコース名、今回のホール数</a:t>
            </a:r>
            <a:r>
              <a:rPr lang="en-US" altLang="ja-JP" sz="2400">
                <a:latin typeface="HGSoeiKakugothicUB"/>
                <a:ea typeface="Meiryo UI"/>
              </a:rPr>
              <a:t>​</a:t>
            </a:r>
            <a:endParaRPr lang="en-US">
              <a:latin typeface="HGSoeiKakugothicUB"/>
              <a:ea typeface="HGSoeiKakugothicUB"/>
            </a:endParaRPr>
          </a:p>
          <a:p>
            <a:r>
              <a:rPr lang="ja-JP" altLang="en-US" sz="2400">
                <a:latin typeface="HGSoeiKakugothicUB"/>
                <a:ea typeface="HGSoeiKakugothicUB"/>
              </a:rPr>
              <a:t>・残り時間、一時停止ボタン</a:t>
            </a:r>
            <a:r>
              <a:rPr lang="en-US" altLang="ja-JP" sz="2400">
                <a:latin typeface="HGSoeiKakugothicUB"/>
                <a:ea typeface="Meiryo UI"/>
              </a:rPr>
              <a:t>​</a:t>
            </a:r>
            <a:endParaRPr lang="en-US">
              <a:latin typeface="HGSoeiKakugothicUB"/>
              <a:ea typeface="HGSoeiKakugothicUB"/>
            </a:endParaRPr>
          </a:p>
          <a:p>
            <a:r>
              <a:rPr lang="ja-JP" altLang="en-US" sz="2400">
                <a:latin typeface="HGSoeiKakugothicUB"/>
                <a:ea typeface="HGSoeiKakugothicUB"/>
              </a:rPr>
              <a:t>​</a:t>
            </a:r>
          </a:p>
          <a:p>
            <a:r>
              <a:rPr lang="en-US" altLang="ja-JP" sz="2400">
                <a:latin typeface="HGSoeiKakugothicUB"/>
                <a:ea typeface="Meiryo UI"/>
              </a:rPr>
              <a:t>【</a:t>
            </a:r>
            <a:r>
              <a:rPr lang="ja-JP" altLang="en-US" sz="2400">
                <a:latin typeface="HGSoeiKakugothicUB"/>
                <a:ea typeface="HGSoeiKakugothicUB"/>
              </a:rPr>
              <a:t>条件提示</a:t>
            </a:r>
            <a:r>
              <a:rPr lang="en-US" altLang="ja-JP" sz="2400">
                <a:latin typeface="HGSoeiKakugothicUB"/>
                <a:ea typeface="Meiryo UI"/>
              </a:rPr>
              <a:t>】​</a:t>
            </a:r>
            <a:endParaRPr lang="en-US">
              <a:latin typeface="HGSoeiKakugothicUB"/>
              <a:ea typeface="HGSoeiKakugothicUB"/>
            </a:endParaRPr>
          </a:p>
          <a:p>
            <a:r>
              <a:rPr lang="ja-JP" altLang="en-US" sz="2400">
                <a:latin typeface="HGSoeiKakugothicUB"/>
                <a:ea typeface="HGSoeiKakugothicUB"/>
              </a:rPr>
              <a:t>・使用する食材　</a:t>
            </a:r>
            <a:r>
              <a:rPr lang="en-US" altLang="ja-JP" sz="2400">
                <a:latin typeface="HGSoeiKakugothicUB"/>
                <a:ea typeface="Meiryo UI"/>
              </a:rPr>
              <a:t>​</a:t>
            </a:r>
            <a:endParaRPr lang="en-US">
              <a:latin typeface="HGSoeiKakugothicUB"/>
              <a:ea typeface="HGSoeiKakugothicUB"/>
            </a:endParaRPr>
          </a:p>
          <a:p>
            <a:r>
              <a:rPr lang="ja-JP" altLang="en-US" sz="2400">
                <a:latin typeface="HGSoeiKakugothicUB"/>
                <a:ea typeface="HGSoeiKakugothicUB"/>
              </a:rPr>
              <a:t>　肉</a:t>
            </a:r>
            <a:r>
              <a:rPr lang="en-US" altLang="ja-JP" sz="2400">
                <a:latin typeface="HGSoeiKakugothicUB"/>
                <a:ea typeface="Meiryo UI"/>
              </a:rPr>
              <a:t>or</a:t>
            </a:r>
            <a:r>
              <a:rPr lang="ja-JP" altLang="en-US" sz="2400">
                <a:latin typeface="HGSoeiKakugothicUB"/>
                <a:ea typeface="HGSoeiKakugothicUB"/>
              </a:rPr>
              <a:t>魚 ＋ 野菜</a:t>
            </a:r>
            <a:r>
              <a:rPr lang="en-US" altLang="ja-JP" sz="2400">
                <a:latin typeface="HGSoeiKakugothicUB"/>
                <a:ea typeface="Meiryo UI"/>
              </a:rPr>
              <a:t>2</a:t>
            </a:r>
            <a:r>
              <a:rPr lang="ja-JP" altLang="en-US" sz="2400">
                <a:latin typeface="HGSoeiKakugothicUB"/>
                <a:ea typeface="HGSoeiKakugothicUB"/>
              </a:rPr>
              <a:t>種類</a:t>
            </a:r>
            <a:r>
              <a:rPr lang="en-US" altLang="ja-JP" sz="2400">
                <a:latin typeface="HGSoeiKakugothicUB"/>
                <a:ea typeface="Meiryo UI"/>
              </a:rPr>
              <a:t>​</a:t>
            </a:r>
            <a:endParaRPr lang="en-US">
              <a:latin typeface="HGSoeiKakugothicUB"/>
              <a:ea typeface="HGSoeiKakugothicUB"/>
            </a:endParaRPr>
          </a:p>
          <a:p>
            <a:r>
              <a:rPr lang="ja-JP" altLang="en-US" sz="2400">
                <a:latin typeface="HGSoeiKakugothicUB"/>
                <a:ea typeface="HGSoeiKakugothicUB"/>
              </a:rPr>
              <a:t>＋調味料</a:t>
            </a:r>
            <a:r>
              <a:rPr lang="en-US" altLang="ja-JP" sz="2400">
                <a:latin typeface="HGSoeiKakugothicUB"/>
                <a:ea typeface="Meiryo UI"/>
              </a:rPr>
              <a:t>​</a:t>
            </a:r>
            <a:endParaRPr lang="en-US">
              <a:latin typeface="HGSoeiKakugothicUB"/>
              <a:ea typeface="HGSoeiKakugothicUB"/>
            </a:endParaRPr>
          </a:p>
          <a:p>
            <a:r>
              <a:rPr lang="ja-JP" altLang="en-US" sz="2400">
                <a:latin typeface="HGSoeiKakugothicUB"/>
                <a:ea typeface="HGSoeiKakugothicUB"/>
              </a:rPr>
              <a:t>​</a:t>
            </a:r>
          </a:p>
          <a:p>
            <a:r>
              <a:rPr lang="ja-JP" altLang="en-US" sz="2400">
                <a:latin typeface="HGSoeiKakugothicUB"/>
                <a:ea typeface="HGSoeiKakugothicUB"/>
              </a:rPr>
              <a:t>・料理終了後に写真を撮影し、写真を登録</a:t>
            </a:r>
            <a:r>
              <a:rPr lang="en-US" altLang="ja-JP" sz="2400">
                <a:latin typeface="HG創英角ﾎﾟｯﾌﾟ体"/>
                <a:ea typeface="Meiryo UI"/>
              </a:rPr>
              <a:t>​</a:t>
            </a:r>
            <a:endParaRPr lang="en-US"/>
          </a:p>
        </p:txBody>
      </p:sp>
      <p:pic>
        <p:nvPicPr>
          <p:cNvPr id="2" name="納得のいくやつ">
            <a:hlinkClick r:id="" action="ppaction://media"/>
            <a:extLst>
              <a:ext uri="{FF2B5EF4-FFF2-40B4-BE49-F238E27FC236}">
                <a16:creationId xmlns:a16="http://schemas.microsoft.com/office/drawing/2014/main" id="{A81A111B-71F3-1486-3E03-15B953C174A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796750" y="153837"/>
            <a:ext cx="3411776" cy="6435306"/>
          </a:xfrm>
          <a:prstGeom prst="rect">
            <a:avLst/>
          </a:prstGeom>
        </p:spPr>
      </p:pic>
    </p:spTree>
    <p:extLst>
      <p:ext uri="{BB962C8B-B14F-4D97-AF65-F5344CB8AC3E}">
        <p14:creationId xmlns:p14="http://schemas.microsoft.com/office/powerpoint/2010/main" val="428185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73455-2E2A-7EFF-3E46-488FC53ACEAD}"/>
              </a:ext>
            </a:extLst>
          </p:cNvPr>
          <p:cNvSpPr>
            <a:spLocks noGrp="1"/>
          </p:cNvSpPr>
          <p:nvPr>
            <p:ph type="ctrTitle"/>
          </p:nvPr>
        </p:nvSpPr>
        <p:spPr>
          <a:xfrm>
            <a:off x="4803912" y="3054971"/>
            <a:ext cx="2595218" cy="720036"/>
          </a:xfrm>
        </p:spPr>
        <p:txBody>
          <a:bodyPr>
            <a:normAutofit fontScale="90000"/>
          </a:bodyPr>
          <a:lstStyle/>
          <a:p>
            <a:r>
              <a:rPr lang="ja-JP" altLang="en-US" dirty="0">
                <a:solidFill>
                  <a:srgbClr val="3E8914"/>
                </a:solidFill>
                <a:latin typeface="HGSoeiKakugothicUB"/>
                <a:ea typeface="HGSoeiKakugothicUB"/>
              </a:rPr>
              <a:t>実食</a:t>
            </a:r>
          </a:p>
        </p:txBody>
      </p:sp>
      <p:pic>
        <p:nvPicPr>
          <p:cNvPr id="5" name="図 4">
            <a:extLst>
              <a:ext uri="{FF2B5EF4-FFF2-40B4-BE49-F238E27FC236}">
                <a16:creationId xmlns:a16="http://schemas.microsoft.com/office/drawing/2014/main" id="{8E765990-ABE2-5A47-EBEF-32D19B15326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
                    </a14:imgEffect>
                  </a14:imgLayer>
                </a14:imgProps>
              </a:ext>
            </a:extLst>
          </a:blip>
          <a:srcRect l="49437" t="10298" r="27284" b="23618"/>
          <a:stretch/>
        </p:blipFill>
        <p:spPr>
          <a:xfrm>
            <a:off x="1156" y="-26890"/>
            <a:ext cx="2399995" cy="6890317"/>
          </a:xfrm>
          <a:prstGeom prst="rect">
            <a:avLst/>
          </a:prstGeom>
          <a:ln>
            <a:noFill/>
          </a:ln>
        </p:spPr>
      </p:pic>
      <p:pic>
        <p:nvPicPr>
          <p:cNvPr id="7" name="図 6" descr="アイコン&#10;&#10;説明は自動で生成されたものです">
            <a:extLst>
              <a:ext uri="{FF2B5EF4-FFF2-40B4-BE49-F238E27FC236}">
                <a16:creationId xmlns:a16="http://schemas.microsoft.com/office/drawing/2014/main" id="{588EEEAF-8DB1-B3C2-0B37-147C3EF872BE}"/>
              </a:ext>
            </a:extLst>
          </p:cNvPr>
          <p:cNvPicPr>
            <a:picLocks noChangeAspect="1"/>
          </p:cNvPicPr>
          <p:nvPr/>
        </p:nvPicPr>
        <p:blipFill rotWithShape="1">
          <a:blip r:embed="rId5"/>
          <a:srcRect l="26942" t="11266" r="49875" b="22729"/>
          <a:stretch/>
        </p:blipFill>
        <p:spPr>
          <a:xfrm>
            <a:off x="9803834" y="-3643"/>
            <a:ext cx="2390088" cy="6882029"/>
          </a:xfrm>
          <a:prstGeom prst="rect">
            <a:avLst/>
          </a:prstGeom>
          <a:ln>
            <a:noFill/>
          </a:ln>
        </p:spPr>
      </p:pic>
    </p:spTree>
    <p:extLst>
      <p:ext uri="{BB962C8B-B14F-4D97-AF65-F5344CB8AC3E}">
        <p14:creationId xmlns:p14="http://schemas.microsoft.com/office/powerpoint/2010/main" val="331534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flipV="1">
            <a:off x="1076445" y="931082"/>
            <a:ext cx="2092964" cy="9896"/>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292425"/>
            <a:ext cx="2241406" cy="707886"/>
          </a:xfrm>
          <a:prstGeom prst="rect">
            <a:avLst/>
          </a:prstGeom>
          <a:noFill/>
          <a:ln>
            <a:solidFill>
              <a:schemeClr val="bg1"/>
            </a:solidFill>
          </a:ln>
        </p:spPr>
        <p:txBody>
          <a:bodyPr wrap="square" lIns="91440" tIns="45720" rIns="91440" bIns="45720" rtlCol="0" anchor="t">
            <a:spAutoFit/>
          </a:bodyPr>
          <a:lstStyle/>
          <a:p>
            <a:r>
              <a:rPr lang="ja-JP" altLang="en-US" sz="4000" dirty="0">
                <a:solidFill>
                  <a:srgbClr val="3E8914"/>
                </a:solidFill>
                <a:latin typeface="HGSoeiKakugothicUB"/>
                <a:ea typeface="HGSoeiKakugothicUB"/>
              </a:rPr>
              <a:t>本登録</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1926" y="311012"/>
            <a:ext cx="470364" cy="620069"/>
          </a:xfrm>
          <a:prstGeom prst="rect">
            <a:avLst/>
          </a:prstGeom>
        </p:spPr>
      </p:pic>
      <p:sp>
        <p:nvSpPr>
          <p:cNvPr id="9" name="コンテンツ プレースホルダー 2">
            <a:extLst>
              <a:ext uri="{FF2B5EF4-FFF2-40B4-BE49-F238E27FC236}">
                <a16:creationId xmlns:a16="http://schemas.microsoft.com/office/drawing/2014/main" id="{307DE5A3-F76F-BB46-7F58-C5D1599C6637}"/>
              </a:ext>
            </a:extLst>
          </p:cNvPr>
          <p:cNvSpPr txBox="1">
            <a:spLocks/>
          </p:cNvSpPr>
          <p:nvPr/>
        </p:nvSpPr>
        <p:spPr>
          <a:xfrm>
            <a:off x="493959" y="1446640"/>
            <a:ext cx="5996409" cy="45465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latin typeface="HG創英角ﾎﾟｯﾌﾟ体"/>
                <a:ea typeface="HG創英角ﾎﾟｯﾌﾟ体"/>
              </a:rPr>
              <a:t>使った食材と条件食材を比較して点数化する</a:t>
            </a:r>
            <a:endParaRPr lang="en-US" altLang="ja-JP" sz="2000" dirty="0">
              <a:latin typeface="HG創英角ﾎﾟｯﾌﾟ体"/>
              <a:ea typeface="HG創英角ﾎﾟｯﾌﾟ体"/>
            </a:endParaRPr>
          </a:p>
          <a:p>
            <a:r>
              <a:rPr lang="ja-JP" altLang="en-US" sz="2000" dirty="0">
                <a:latin typeface="HG創英角ﾎﾟｯﾌﾟ体"/>
                <a:ea typeface="HG創英角ﾎﾟｯﾌﾟ体"/>
              </a:rPr>
              <a:t>条件の中から使用したもの</a:t>
            </a:r>
            <a:endParaRPr lang="en-US" altLang="ja-JP" sz="2000" dirty="0">
              <a:latin typeface="HG創英角ﾎﾟｯﾌﾟ体"/>
              <a:ea typeface="HG創英角ﾎﾟｯﾌﾟ体"/>
            </a:endParaRPr>
          </a:p>
          <a:p>
            <a:r>
              <a:rPr lang="ja-JP" altLang="en-US" sz="2000" dirty="0">
                <a:latin typeface="HG創英角ﾎﾟｯﾌﾟ体"/>
                <a:ea typeface="HG創英角ﾎﾟｯﾌﾟ体"/>
              </a:rPr>
              <a:t>使い切ったもの</a:t>
            </a:r>
            <a:endParaRPr lang="en-US" altLang="ja-JP" sz="2000" dirty="0">
              <a:latin typeface="HG創英角ﾎﾟｯﾌﾟ体"/>
              <a:ea typeface="HG創英角ﾎﾟｯﾌﾟ体"/>
            </a:endParaRPr>
          </a:p>
          <a:p>
            <a:endParaRPr lang="ja-JP" altLang="en-US" sz="2000" dirty="0">
              <a:latin typeface="HG創英角ﾎﾟｯﾌﾟ体"/>
              <a:ea typeface="HG創英角ﾎﾟｯﾌﾟ体"/>
            </a:endParaRPr>
          </a:p>
          <a:p>
            <a:pPr marL="0" indent="0">
              <a:buFont typeface="Arial" panose="020B0604020202020204" pitchFamily="34" charset="0"/>
              <a:buNone/>
            </a:pPr>
            <a:r>
              <a:rPr lang="ja-JP" altLang="en-US" sz="2000" dirty="0">
                <a:latin typeface="HG創英角ﾎﾟｯﾌﾟ体"/>
                <a:ea typeface="HG創英角ﾎﾟｯﾌﾟ体"/>
              </a:rPr>
              <a:t>※調理過程の満足度</a:t>
            </a:r>
            <a:endParaRPr lang="en-US" altLang="ja-JP" sz="2000" dirty="0">
              <a:latin typeface="HG創英角ﾎﾟｯﾌﾟ体"/>
              <a:ea typeface="HG創英角ﾎﾟｯﾌﾟ体"/>
            </a:endParaRPr>
          </a:p>
          <a:p>
            <a:pPr marL="0" indent="0">
              <a:buFont typeface="Arial" panose="020B0604020202020204" pitchFamily="34" charset="0"/>
              <a:buNone/>
            </a:pPr>
            <a:r>
              <a:rPr lang="ja-JP" altLang="en-US" sz="2000" dirty="0">
                <a:latin typeface="HG創英角ﾎﾟｯﾌﾟ体"/>
                <a:ea typeface="HG創英角ﾎﾟｯﾌﾟ体"/>
              </a:rPr>
              <a:t>※味の満足度を評価</a:t>
            </a:r>
            <a:endParaRPr lang="en-US" altLang="ja-JP" sz="2000" dirty="0">
              <a:latin typeface="HG創英角ﾎﾟｯﾌﾟ体"/>
              <a:ea typeface="HG創英角ﾎﾟｯﾌﾟ体"/>
            </a:endParaRPr>
          </a:p>
          <a:p>
            <a:pPr marL="0" indent="0">
              <a:buFont typeface="Arial" panose="020B0604020202020204" pitchFamily="34" charset="0"/>
              <a:buNone/>
            </a:pPr>
            <a:r>
              <a:rPr lang="ja-JP" altLang="en-US" sz="2000" dirty="0">
                <a:latin typeface="HG創英角ﾎﾟｯﾌﾟ体"/>
                <a:ea typeface="HG創英角ﾎﾟｯﾌﾟ体"/>
              </a:rPr>
              <a:t>※ここではあくまで自己評価</a:t>
            </a:r>
            <a:endParaRPr lang="en-US" altLang="ja-JP" sz="2000" dirty="0">
              <a:latin typeface="HG創英角ﾎﾟｯﾌﾟ体"/>
              <a:ea typeface="HG創英角ﾎﾟｯﾌﾟ体"/>
            </a:endParaRPr>
          </a:p>
          <a:p>
            <a:pPr marL="0" indent="0">
              <a:buFont typeface="Arial" panose="020B0604020202020204" pitchFamily="34" charset="0"/>
              <a:buNone/>
            </a:pPr>
            <a:endParaRPr lang="ja-JP" altLang="en-US" sz="2000" dirty="0">
              <a:latin typeface="HG創英角ﾎﾟｯﾌﾟ体"/>
              <a:ea typeface="HG創英角ﾎﾟｯﾌﾟ体"/>
            </a:endParaRPr>
          </a:p>
          <a:p>
            <a:pPr marL="0" indent="0">
              <a:buFont typeface="Arial" panose="020B0604020202020204" pitchFamily="34" charset="0"/>
              <a:buNone/>
            </a:pPr>
            <a:r>
              <a:rPr lang="ja-JP" altLang="en-US" sz="2000" dirty="0">
                <a:latin typeface="HG創英角ﾎﾟｯﾌﾟ体"/>
                <a:ea typeface="HG創英角ﾎﾟｯﾌﾟ体"/>
              </a:rPr>
              <a:t>☆お気に入り登録もできる</a:t>
            </a:r>
            <a:endParaRPr lang="en-US" altLang="ja-JP" sz="2000" dirty="0">
              <a:latin typeface="HG創英角ﾎﾟｯﾌﾟ体"/>
              <a:ea typeface="HG創英角ﾎﾟｯﾌﾟ体"/>
            </a:endParaRPr>
          </a:p>
          <a:p>
            <a:pPr marL="0" indent="0">
              <a:buNone/>
            </a:pPr>
            <a:r>
              <a:rPr lang="ja-JP" altLang="en-US" sz="2000" dirty="0">
                <a:latin typeface="HG創英角ﾎﾟｯﾌﾟ体"/>
                <a:ea typeface="HG創英角ﾎﾟｯﾌﾟ体"/>
              </a:rPr>
              <a:t>☆早かったで賞、旨かったで賞、努力賞は</a:t>
            </a:r>
          </a:p>
          <a:p>
            <a:pPr marL="0" indent="0">
              <a:buFont typeface="Arial" panose="020B0604020202020204" pitchFamily="34" charset="0"/>
              <a:buNone/>
            </a:pPr>
            <a:r>
              <a:rPr lang="ja-JP" altLang="en-US" sz="2000" dirty="0">
                <a:latin typeface="HG創英角ﾎﾟｯﾌﾟ体"/>
                <a:ea typeface="HG創英角ﾎﾟｯﾌﾟ体"/>
              </a:rPr>
              <a:t>ユーザーが任意で表彰する</a:t>
            </a:r>
            <a:endParaRPr lang="ja-JP" dirty="0"/>
          </a:p>
        </p:txBody>
      </p:sp>
      <p:pic>
        <p:nvPicPr>
          <p:cNvPr id="2" name="画面録画 2024-06-27 143030">
            <a:hlinkClick r:id="" action="ppaction://media"/>
            <a:extLst>
              <a:ext uri="{FF2B5EF4-FFF2-40B4-BE49-F238E27FC236}">
                <a16:creationId xmlns:a16="http://schemas.microsoft.com/office/drawing/2014/main" id="{1B92236B-EAFD-812D-1C27-9A22848B899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110525" y="9195"/>
            <a:ext cx="3650727" cy="6828428"/>
          </a:xfrm>
          <a:prstGeom prst="rect">
            <a:avLst/>
          </a:prstGeom>
        </p:spPr>
      </p:pic>
    </p:spTree>
    <p:extLst>
      <p:ext uri="{BB962C8B-B14F-4D97-AF65-F5344CB8AC3E}">
        <p14:creationId xmlns:p14="http://schemas.microsoft.com/office/powerpoint/2010/main" val="369755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a:off x="1076445" y="929935"/>
            <a:ext cx="2766616" cy="1147"/>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150082"/>
            <a:ext cx="2937145" cy="707886"/>
          </a:xfrm>
          <a:prstGeom prst="rect">
            <a:avLst/>
          </a:prstGeom>
          <a:noFill/>
        </p:spPr>
        <p:txBody>
          <a:bodyPr wrap="square" lIns="91440" tIns="45720" rIns="91440" bIns="45720" rtlCol="0" anchor="t">
            <a:spAutoFit/>
          </a:bodyPr>
          <a:lstStyle/>
          <a:p>
            <a:r>
              <a:rPr lang="ja-JP" altLang="en-US" sz="4000">
                <a:solidFill>
                  <a:srgbClr val="3E8914"/>
                </a:solidFill>
                <a:latin typeface="HGSoeiKakugothicUB"/>
                <a:ea typeface="HGSoeiKakugothicUB"/>
              </a:rPr>
              <a:t>スコア画面</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3057" y="255795"/>
            <a:ext cx="470364" cy="620069"/>
          </a:xfrm>
          <a:prstGeom prst="rect">
            <a:avLst/>
          </a:prstGeom>
        </p:spPr>
      </p:pic>
      <p:sp>
        <p:nvSpPr>
          <p:cNvPr id="4" name="コンテンツ プレースホルダー 2">
            <a:extLst>
              <a:ext uri="{FF2B5EF4-FFF2-40B4-BE49-F238E27FC236}">
                <a16:creationId xmlns:a16="http://schemas.microsoft.com/office/drawing/2014/main" id="{B1B7002F-061F-899F-9452-D5DE112266E6}"/>
              </a:ext>
            </a:extLst>
          </p:cNvPr>
          <p:cNvSpPr txBox="1">
            <a:spLocks/>
          </p:cNvSpPr>
          <p:nvPr/>
        </p:nvSpPr>
        <p:spPr>
          <a:xfrm>
            <a:off x="339657" y="1735507"/>
            <a:ext cx="3982489" cy="17269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a:latin typeface="HG創英角ﾎﾟｯﾌﾟ体"/>
                <a:ea typeface="游ゴシック"/>
              </a:rPr>
              <a:t>・本登録で登録した内容をもとに</a:t>
            </a:r>
            <a:endParaRPr lang="ja-JP">
              <a:latin typeface="Aptos" panose="02110004020202020204"/>
              <a:ea typeface="游ゴシック" panose="020B0400000000000000" pitchFamily="34" charset="-128"/>
            </a:endParaRPr>
          </a:p>
          <a:p>
            <a:pPr marL="0" indent="0">
              <a:buNone/>
            </a:pPr>
            <a:r>
              <a:rPr lang="ja-JP" altLang="en-US">
                <a:latin typeface="HG創英角ﾎﾟｯﾌﾟ体"/>
                <a:ea typeface="游ゴシック"/>
              </a:rPr>
              <a:t>　今回のスコアが表示される</a:t>
            </a:r>
            <a:endParaRPr lang="ja-JP">
              <a:ea typeface="游ゴシック"/>
            </a:endParaRPr>
          </a:p>
          <a:p>
            <a:endParaRPr lang="ja-JP" altLang="en-US"/>
          </a:p>
        </p:txBody>
      </p:sp>
      <p:pic>
        <p:nvPicPr>
          <p:cNvPr id="9" name="図 8" descr="グラフィカル ユーザー インターフェイス が含まれている画像&#10;&#10;説明は自動で生成されたものです">
            <a:extLst>
              <a:ext uri="{FF2B5EF4-FFF2-40B4-BE49-F238E27FC236}">
                <a16:creationId xmlns:a16="http://schemas.microsoft.com/office/drawing/2014/main" id="{9012820C-5248-1D25-4CE3-DD2714F41AD0}"/>
              </a:ext>
            </a:extLst>
          </p:cNvPr>
          <p:cNvPicPr>
            <a:picLocks noChangeAspect="1"/>
          </p:cNvPicPr>
          <p:nvPr/>
        </p:nvPicPr>
        <p:blipFill rotWithShape="1">
          <a:blip r:embed="rId5"/>
          <a:srcRect l="13261" t="9231" r="9597" b="2259"/>
          <a:stretch/>
        </p:blipFill>
        <p:spPr>
          <a:xfrm>
            <a:off x="4887809" y="27533"/>
            <a:ext cx="4965214" cy="6850881"/>
          </a:xfrm>
          <a:prstGeom prst="rect">
            <a:avLst/>
          </a:prstGeom>
        </p:spPr>
      </p:pic>
    </p:spTree>
    <p:extLst>
      <p:ext uri="{BB962C8B-B14F-4D97-AF65-F5344CB8AC3E}">
        <p14:creationId xmlns:p14="http://schemas.microsoft.com/office/powerpoint/2010/main" val="2695933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5CFFD5-3E2E-8B1F-F833-C6B1FBE721FC}"/>
              </a:ext>
            </a:extLst>
          </p:cNvPr>
          <p:cNvSpPr>
            <a:spLocks noGrp="1"/>
          </p:cNvSpPr>
          <p:nvPr>
            <p:ph type="ctrTitle"/>
          </p:nvPr>
        </p:nvSpPr>
        <p:spPr/>
        <p:txBody>
          <a:bodyPr/>
          <a:lstStyle/>
          <a:p>
            <a:r>
              <a:rPr lang="ja-JP" altLang="en-US">
                <a:solidFill>
                  <a:srgbClr val="069948"/>
                </a:solidFill>
                <a:latin typeface="HGSoeiKakugothicUB"/>
                <a:ea typeface="HGSoeiKakugothicUB"/>
              </a:rPr>
              <a:t>プレイ以外の機能</a:t>
            </a:r>
            <a:endParaRPr kumimoji="1" lang="ja-JP" altLang="en-US">
              <a:solidFill>
                <a:srgbClr val="069948"/>
              </a:solidFill>
              <a:latin typeface="HGSoeiKakugothicUB"/>
              <a:ea typeface="HGSoeiKakugothicUB"/>
            </a:endParaRPr>
          </a:p>
        </p:txBody>
      </p:sp>
      <p:pic>
        <p:nvPicPr>
          <p:cNvPr id="5" name="図 4" descr="アイコン&#10;&#10;説明は自動で生成されたものです">
            <a:extLst>
              <a:ext uri="{FF2B5EF4-FFF2-40B4-BE49-F238E27FC236}">
                <a16:creationId xmlns:a16="http://schemas.microsoft.com/office/drawing/2014/main" id="{B599FB73-FDB2-2A42-372D-F28AFC20842C}"/>
              </a:ext>
            </a:extLst>
          </p:cNvPr>
          <p:cNvPicPr>
            <a:picLocks noChangeAspect="1"/>
          </p:cNvPicPr>
          <p:nvPr/>
        </p:nvPicPr>
        <p:blipFill rotWithShape="1">
          <a:blip r:embed="rId3"/>
          <a:srcRect l="26942" t="11266" r="49875" b="22729"/>
          <a:stretch/>
        </p:blipFill>
        <p:spPr>
          <a:xfrm>
            <a:off x="9803834" y="-3643"/>
            <a:ext cx="2390088" cy="6882029"/>
          </a:xfrm>
          <a:prstGeom prst="rect">
            <a:avLst/>
          </a:prstGeom>
          <a:ln>
            <a:noFill/>
          </a:ln>
        </p:spPr>
      </p:pic>
      <p:pic>
        <p:nvPicPr>
          <p:cNvPr id="7" name="図 6">
            <a:extLst>
              <a:ext uri="{FF2B5EF4-FFF2-40B4-BE49-F238E27FC236}">
                <a16:creationId xmlns:a16="http://schemas.microsoft.com/office/drawing/2014/main" id="{BF358E02-160D-DC22-BA06-15DEB573A17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
                    </a14:imgEffect>
                  </a14:imgLayer>
                </a14:imgProps>
              </a:ext>
            </a:extLst>
          </a:blip>
          <a:srcRect l="49437" t="10298" r="27284" b="23618"/>
          <a:stretch/>
        </p:blipFill>
        <p:spPr>
          <a:xfrm>
            <a:off x="1156" y="-26890"/>
            <a:ext cx="2399995" cy="6890317"/>
          </a:xfrm>
          <a:prstGeom prst="rect">
            <a:avLst/>
          </a:prstGeom>
          <a:ln>
            <a:noFill/>
          </a:ln>
        </p:spPr>
      </p:pic>
    </p:spTree>
    <p:extLst>
      <p:ext uri="{BB962C8B-B14F-4D97-AF65-F5344CB8AC3E}">
        <p14:creationId xmlns:p14="http://schemas.microsoft.com/office/powerpoint/2010/main" val="2500036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flipV="1">
            <a:off x="1076445" y="948259"/>
            <a:ext cx="3562359" cy="4991"/>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158918"/>
            <a:ext cx="4012043" cy="707886"/>
          </a:xfrm>
          <a:prstGeom prst="rect">
            <a:avLst/>
          </a:prstGeom>
          <a:noFill/>
        </p:spPr>
        <p:txBody>
          <a:bodyPr wrap="square" lIns="91440" tIns="45720" rIns="91440" bIns="45720" rtlCol="0" anchor="t">
            <a:spAutoFit/>
          </a:bodyPr>
          <a:lstStyle/>
          <a:p>
            <a:r>
              <a:rPr lang="ja-JP" altLang="en-US" sz="4000">
                <a:latin typeface="HGSoeiKakugothicUB"/>
                <a:ea typeface="HGSoeiKakugothicUB"/>
              </a:rPr>
              <a:t>参加中のツアー</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467" y="200577"/>
            <a:ext cx="470364" cy="620069"/>
          </a:xfrm>
          <a:prstGeom prst="rect">
            <a:avLst/>
          </a:prstGeom>
        </p:spPr>
      </p:pic>
      <p:sp>
        <p:nvSpPr>
          <p:cNvPr id="4" name="コンテンツ プレースホルダー 2">
            <a:extLst>
              <a:ext uri="{FF2B5EF4-FFF2-40B4-BE49-F238E27FC236}">
                <a16:creationId xmlns:a16="http://schemas.microsoft.com/office/drawing/2014/main" id="{4EAB226A-43AC-AF44-AB5F-10C9EA16FD5A}"/>
              </a:ext>
            </a:extLst>
          </p:cNvPr>
          <p:cNvSpPr txBox="1">
            <a:spLocks/>
          </p:cNvSpPr>
          <p:nvPr/>
        </p:nvSpPr>
        <p:spPr>
          <a:xfrm>
            <a:off x="835371" y="1720793"/>
            <a:ext cx="5549196"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参加中のツアーのスコア表</a:t>
            </a:r>
            <a:endParaRPr lang="ja-JP" dirty="0">
              <a:latin typeface="HG創英角ｺﾞｼｯｸUB" panose="020B0909000000000000" pitchFamily="49" charset="-128"/>
              <a:ea typeface="HG創英角ｺﾞｼｯｸUB" panose="020B0909000000000000" pitchFamily="49" charset="-128"/>
            </a:endParaRPr>
          </a:p>
          <a:p>
            <a:endParaRPr lang="ja-JP" altLang="en-US"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各ホールのスコア推移グラフ</a:t>
            </a:r>
          </a:p>
          <a:p>
            <a:endParaRPr lang="ja-JP" altLang="en-US"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スコア詳細ダイアログボックス</a:t>
            </a:r>
          </a:p>
          <a:p>
            <a:endParaRPr lang="ja-JP" altLang="en-US" dirty="0">
              <a:latin typeface="HG創英角ﾎﾟｯﾌﾟ体"/>
              <a:ea typeface="游ゴシック"/>
            </a:endParaRPr>
          </a:p>
          <a:p>
            <a:pPr marL="0" indent="0">
              <a:buFont typeface="Arial" panose="020B0604020202020204" pitchFamily="34" charset="0"/>
              <a:buNone/>
            </a:pPr>
            <a:endParaRPr lang="ja-JP" altLang="en-US" dirty="0">
              <a:latin typeface="HG創英角ﾎﾟｯﾌﾟ体"/>
              <a:ea typeface="游ゴシック"/>
            </a:endParaRPr>
          </a:p>
          <a:p>
            <a:pPr marL="0" indent="0">
              <a:buFont typeface="Arial" panose="020B0604020202020204" pitchFamily="34" charset="0"/>
              <a:buNone/>
            </a:pPr>
            <a:endParaRPr lang="ja-JP" altLang="en-US" dirty="0">
              <a:latin typeface="HG創英角ﾎﾟｯﾌﾟ体"/>
              <a:ea typeface="游ゴシック"/>
            </a:endParaRPr>
          </a:p>
          <a:p>
            <a:pPr>
              <a:buFont typeface="Arial" panose="020B0604020202020204" pitchFamily="34" charset="0"/>
              <a:buChar char="•"/>
            </a:pPr>
            <a:endParaRPr lang="ja-JP" altLang="en-US" dirty="0">
              <a:latin typeface="HG創英角ﾎﾟｯﾌﾟ体"/>
              <a:ea typeface="游ゴシック"/>
            </a:endParaRPr>
          </a:p>
        </p:txBody>
      </p:sp>
      <p:pic>
        <p:nvPicPr>
          <p:cNvPr id="6" name="図 5" descr="グラフ が含まれている画像&#10;&#10;説明は自動で生成されたものです">
            <a:extLst>
              <a:ext uri="{FF2B5EF4-FFF2-40B4-BE49-F238E27FC236}">
                <a16:creationId xmlns:a16="http://schemas.microsoft.com/office/drawing/2014/main" id="{D506CBC3-D06F-28FA-80F3-B893309B121C}"/>
              </a:ext>
            </a:extLst>
          </p:cNvPr>
          <p:cNvPicPr>
            <a:picLocks noChangeAspect="1"/>
          </p:cNvPicPr>
          <p:nvPr/>
        </p:nvPicPr>
        <p:blipFill rotWithShape="1">
          <a:blip r:embed="rId5"/>
          <a:srcRect t="8403" r="245" b="20268"/>
          <a:stretch/>
        </p:blipFill>
        <p:spPr>
          <a:xfrm>
            <a:off x="7247649" y="196521"/>
            <a:ext cx="4022955" cy="6446238"/>
          </a:xfrm>
          <a:prstGeom prst="rect">
            <a:avLst/>
          </a:prstGeom>
        </p:spPr>
      </p:pic>
      <p:pic>
        <p:nvPicPr>
          <p:cNvPr id="10" name="図 9" descr="テキスト が含まれている画像&#10;&#10;説明は自動で生成されたものです">
            <a:extLst>
              <a:ext uri="{FF2B5EF4-FFF2-40B4-BE49-F238E27FC236}">
                <a16:creationId xmlns:a16="http://schemas.microsoft.com/office/drawing/2014/main" id="{8918107A-49C0-57BE-C32F-47CF4F85C560}"/>
              </a:ext>
            </a:extLst>
          </p:cNvPr>
          <p:cNvPicPr>
            <a:picLocks noChangeAspect="1"/>
          </p:cNvPicPr>
          <p:nvPr/>
        </p:nvPicPr>
        <p:blipFill rotWithShape="1">
          <a:blip r:embed="rId6"/>
          <a:srcRect t="8210" r="1860" b="20909"/>
          <a:stretch/>
        </p:blipFill>
        <p:spPr>
          <a:xfrm>
            <a:off x="7244588" y="202843"/>
            <a:ext cx="4087127" cy="6464379"/>
          </a:xfrm>
          <a:prstGeom prst="rect">
            <a:avLst/>
          </a:prstGeom>
        </p:spPr>
      </p:pic>
    </p:spTree>
    <p:extLst>
      <p:ext uri="{BB962C8B-B14F-4D97-AF65-F5344CB8AC3E}">
        <p14:creationId xmlns:p14="http://schemas.microsoft.com/office/powerpoint/2010/main" val="47288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a:off x="952877" y="990458"/>
            <a:ext cx="2839317" cy="1"/>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952878" y="301417"/>
            <a:ext cx="2839317" cy="707886"/>
          </a:xfrm>
          <a:prstGeom prst="rect">
            <a:avLst/>
          </a:prstGeom>
          <a:noFill/>
        </p:spPr>
        <p:txBody>
          <a:bodyPr wrap="square" lIns="91440" tIns="45720" rIns="91440" bIns="45720" rtlCol="0" anchor="t">
            <a:spAutoFit/>
          </a:bodyPr>
          <a:lstStyle/>
          <a:p>
            <a:r>
              <a:rPr lang="ja-JP" altLang="en-US" sz="4000">
                <a:latin typeface="HGSoeiKakugothicUB"/>
                <a:ea typeface="HGSoeiKakugothicUB"/>
              </a:rPr>
              <a:t>アジェンダ</a:t>
            </a:r>
            <a:endParaRPr kumimoji="1" lang="ja-JP" altLang="en-US" sz="4000">
              <a:latin typeface="HGSoeiKakugothicUB"/>
              <a:ea typeface="HGSoeiKakugothicUB"/>
            </a:endParaRP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6704" y="318903"/>
            <a:ext cx="470364" cy="620069"/>
          </a:xfrm>
          <a:prstGeom prst="rect">
            <a:avLst/>
          </a:prstGeom>
        </p:spPr>
      </p:pic>
      <p:sp>
        <p:nvSpPr>
          <p:cNvPr id="2" name="テキスト ボックス 1">
            <a:extLst>
              <a:ext uri="{FF2B5EF4-FFF2-40B4-BE49-F238E27FC236}">
                <a16:creationId xmlns:a16="http://schemas.microsoft.com/office/drawing/2014/main" id="{397C0D80-8BCF-364D-2008-7BDD7462F58E}"/>
              </a:ext>
            </a:extLst>
          </p:cNvPr>
          <p:cNvSpPr txBox="1"/>
          <p:nvPr/>
        </p:nvSpPr>
        <p:spPr>
          <a:xfrm>
            <a:off x="959069" y="1714911"/>
            <a:ext cx="628426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600" dirty="0">
                <a:latin typeface="HGSoeiKakugothicUB"/>
                <a:ea typeface="HGSoeiKakugothicUB"/>
              </a:rPr>
              <a:t>・アプリについて</a:t>
            </a:r>
          </a:p>
          <a:p>
            <a:endParaRPr lang="ja-JP" altLang="en-US" sz="3600" dirty="0">
              <a:latin typeface="HGSoeiKakugothicUB"/>
              <a:ea typeface="HGSoeiKakugothicUB"/>
            </a:endParaRPr>
          </a:p>
          <a:p>
            <a:r>
              <a:rPr lang="ja-JP" altLang="en-US" sz="3600" dirty="0">
                <a:latin typeface="HGSoeiKakugothicUB"/>
                <a:ea typeface="HGSoeiKakugothicUB"/>
              </a:rPr>
              <a:t>・グループ開発の成果</a:t>
            </a:r>
          </a:p>
          <a:p>
            <a:endParaRPr lang="ja-JP" altLang="en-US" sz="3600" dirty="0">
              <a:latin typeface="HGSoeiKakugothicUB"/>
              <a:ea typeface="HGSoeiKakugothicUB"/>
            </a:endParaRPr>
          </a:p>
          <a:p>
            <a:r>
              <a:rPr lang="ja-JP" altLang="en-US" sz="3600" dirty="0">
                <a:latin typeface="HGSoeiKakugothicUB"/>
                <a:ea typeface="HGSoeiKakugothicUB"/>
              </a:rPr>
              <a:t>・個人の成長</a:t>
            </a:r>
          </a:p>
          <a:p>
            <a:endParaRPr lang="ja-JP" altLang="en-US" sz="3600" dirty="0">
              <a:latin typeface="HGSoeiKakugothicUB"/>
              <a:ea typeface="HGSoeiKakugothicUB"/>
            </a:endParaRPr>
          </a:p>
          <a:p>
            <a:r>
              <a:rPr lang="ja-JP" altLang="en-US" sz="3600" dirty="0">
                <a:latin typeface="HGSoeiKakugothicUB"/>
                <a:ea typeface="HGSoeiKakugothicUB"/>
              </a:rPr>
              <a:t>・総括</a:t>
            </a:r>
          </a:p>
        </p:txBody>
      </p:sp>
    </p:spTree>
    <p:extLst>
      <p:ext uri="{BB962C8B-B14F-4D97-AF65-F5344CB8AC3E}">
        <p14:creationId xmlns:p14="http://schemas.microsoft.com/office/powerpoint/2010/main" val="767869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a:off x="1076445" y="896806"/>
            <a:ext cx="3153137" cy="23231"/>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158918"/>
            <a:ext cx="3334710" cy="707886"/>
          </a:xfrm>
          <a:prstGeom prst="rect">
            <a:avLst/>
          </a:prstGeom>
          <a:noFill/>
        </p:spPr>
        <p:txBody>
          <a:bodyPr wrap="square" lIns="91440" tIns="45720" rIns="91440" bIns="45720" rtlCol="0" anchor="t">
            <a:spAutoFit/>
          </a:bodyPr>
          <a:lstStyle/>
          <a:p>
            <a:r>
              <a:rPr lang="ja-JP" altLang="en-US" sz="4000">
                <a:latin typeface="HGSoeiKakugothicUB"/>
                <a:ea typeface="HGSoeiKakugothicUB"/>
              </a:rPr>
              <a:t>過去の成績</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9578" y="200577"/>
            <a:ext cx="470364" cy="620069"/>
          </a:xfrm>
          <a:prstGeom prst="rect">
            <a:avLst/>
          </a:prstGeom>
        </p:spPr>
      </p:pic>
      <p:sp>
        <p:nvSpPr>
          <p:cNvPr id="4" name="コンテンツ プレースホルダー 2">
            <a:extLst>
              <a:ext uri="{FF2B5EF4-FFF2-40B4-BE49-F238E27FC236}">
                <a16:creationId xmlns:a16="http://schemas.microsoft.com/office/drawing/2014/main" id="{4EAB226A-43AC-AF44-AB5F-10C9EA16FD5A}"/>
              </a:ext>
            </a:extLst>
          </p:cNvPr>
          <p:cNvSpPr txBox="1">
            <a:spLocks/>
          </p:cNvSpPr>
          <p:nvPr/>
        </p:nvSpPr>
        <p:spPr>
          <a:xfrm>
            <a:off x="1072193" y="1587044"/>
            <a:ext cx="5549196"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endParaRPr lang="ja-JP" altLang="en-US" dirty="0">
              <a:latin typeface="HG創英角ﾎﾟｯﾌﾟ体"/>
              <a:ea typeface="游ゴシック"/>
            </a:endParaRPr>
          </a:p>
          <a:p>
            <a:r>
              <a:rPr lang="ja-JP" altLang="en-US" dirty="0">
                <a:latin typeface="HG創英角ｺﾞｼｯｸUB" panose="020B0909000000000000" pitchFamily="49" charset="-128"/>
                <a:ea typeface="HG創英角ｺﾞｼｯｸUB" panose="020B0909000000000000" pitchFamily="49" charset="-128"/>
              </a:rPr>
              <a:t>最終成績推移グラフ</a:t>
            </a:r>
          </a:p>
          <a:p>
            <a:endParaRPr lang="ja-JP" altLang="en-US"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過去のツアーのスコア表</a:t>
            </a:r>
          </a:p>
          <a:p>
            <a:endParaRPr lang="ja-JP" altLang="en-US" dirty="0">
              <a:latin typeface="HG創英角ｺﾞｼｯｸUB" panose="020B0909000000000000" pitchFamily="49" charset="-128"/>
              <a:ea typeface="HG創英角ｺﾞｼｯｸUB" panose="020B0909000000000000" pitchFamily="49" charset="-128"/>
            </a:endParaRPr>
          </a:p>
          <a:p>
            <a:r>
              <a:rPr lang="ja-JP" altLang="en-US" dirty="0">
                <a:latin typeface="HG創英角ｺﾞｼｯｸUB" panose="020B0909000000000000" pitchFamily="49" charset="-128"/>
                <a:ea typeface="HG創英角ｺﾞｼｯｸUB" panose="020B0909000000000000" pitchFamily="49" charset="-128"/>
              </a:rPr>
              <a:t>スコア詳細ダイアログボックス</a:t>
            </a:r>
          </a:p>
          <a:p>
            <a:pPr marL="0" indent="0">
              <a:buFont typeface="Arial" panose="020B0604020202020204" pitchFamily="34" charset="0"/>
              <a:buNone/>
            </a:pPr>
            <a:endParaRPr lang="ja-JP" altLang="en-US" dirty="0">
              <a:latin typeface="HG創英角ﾎﾟｯﾌﾟ体"/>
              <a:ea typeface="游ゴシック"/>
            </a:endParaRPr>
          </a:p>
          <a:p>
            <a:pPr marL="0" indent="0">
              <a:buFont typeface="Arial" panose="020B0604020202020204" pitchFamily="34" charset="0"/>
              <a:buNone/>
            </a:pPr>
            <a:endParaRPr lang="ja-JP" altLang="en-US" dirty="0">
              <a:latin typeface="HG創英角ﾎﾟｯﾌﾟ体"/>
              <a:ea typeface="游ゴシック"/>
            </a:endParaRPr>
          </a:p>
          <a:p>
            <a:endParaRPr lang="ja-JP" altLang="en-US" dirty="0">
              <a:latin typeface="HG創英角ﾎﾟｯﾌﾟ体"/>
              <a:ea typeface="游ゴシック"/>
            </a:endParaRPr>
          </a:p>
        </p:txBody>
      </p:sp>
      <p:pic>
        <p:nvPicPr>
          <p:cNvPr id="12" name="図 11" descr="カレンダー&#10;&#10;説明は自動で生成されたものです">
            <a:extLst>
              <a:ext uri="{FF2B5EF4-FFF2-40B4-BE49-F238E27FC236}">
                <a16:creationId xmlns:a16="http://schemas.microsoft.com/office/drawing/2014/main" id="{88B53D81-8A18-FEFF-AEBE-C8728050A17F}"/>
              </a:ext>
            </a:extLst>
          </p:cNvPr>
          <p:cNvPicPr>
            <a:picLocks noChangeAspect="1"/>
          </p:cNvPicPr>
          <p:nvPr/>
        </p:nvPicPr>
        <p:blipFill>
          <a:blip r:embed="rId5"/>
          <a:stretch>
            <a:fillRect/>
          </a:stretch>
        </p:blipFill>
        <p:spPr>
          <a:xfrm>
            <a:off x="7792010" y="738468"/>
            <a:ext cx="3331508" cy="5201770"/>
          </a:xfrm>
          <a:prstGeom prst="rect">
            <a:avLst/>
          </a:prstGeom>
        </p:spPr>
      </p:pic>
      <p:pic>
        <p:nvPicPr>
          <p:cNvPr id="13" name="図 12" descr="グラフィカル ユーザー インターフェイス, アプリケーション, テーブル, Excel&#10;&#10;説明は自動で生成されたものです">
            <a:extLst>
              <a:ext uri="{FF2B5EF4-FFF2-40B4-BE49-F238E27FC236}">
                <a16:creationId xmlns:a16="http://schemas.microsoft.com/office/drawing/2014/main" id="{B434956B-9F0F-6DBC-59C4-2D97DDA5799D}"/>
              </a:ext>
            </a:extLst>
          </p:cNvPr>
          <p:cNvPicPr>
            <a:picLocks noChangeAspect="1"/>
          </p:cNvPicPr>
          <p:nvPr/>
        </p:nvPicPr>
        <p:blipFill rotWithShape="1">
          <a:blip r:embed="rId6"/>
          <a:srcRect t="58" b="20684"/>
          <a:stretch/>
        </p:blipFill>
        <p:spPr>
          <a:xfrm>
            <a:off x="7797333" y="743422"/>
            <a:ext cx="3336551" cy="5373218"/>
          </a:xfrm>
          <a:prstGeom prst="rect">
            <a:avLst/>
          </a:prstGeom>
        </p:spPr>
      </p:pic>
    </p:spTree>
    <p:extLst>
      <p:ext uri="{BB962C8B-B14F-4D97-AF65-F5344CB8AC3E}">
        <p14:creationId xmlns:p14="http://schemas.microsoft.com/office/powerpoint/2010/main" val="18595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flipV="1">
            <a:off x="1076445" y="931082"/>
            <a:ext cx="2092964" cy="9896"/>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169961"/>
            <a:ext cx="2241406" cy="707886"/>
          </a:xfrm>
          <a:prstGeom prst="rect">
            <a:avLst/>
          </a:prstGeom>
          <a:noFill/>
        </p:spPr>
        <p:txBody>
          <a:bodyPr wrap="square" lIns="91440" tIns="45720" rIns="91440" bIns="45720" rtlCol="0" anchor="t">
            <a:spAutoFit/>
          </a:bodyPr>
          <a:lstStyle/>
          <a:p>
            <a:r>
              <a:rPr lang="ja-JP" altLang="en-US" sz="4000">
                <a:latin typeface="HGSoeiKakugothicUB"/>
                <a:ea typeface="HGSoeiKakugothicUB"/>
              </a:rPr>
              <a:t>料理一覧</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1926" y="311012"/>
            <a:ext cx="470364" cy="620069"/>
          </a:xfrm>
          <a:prstGeom prst="rect">
            <a:avLst/>
          </a:prstGeom>
        </p:spPr>
      </p:pic>
      <p:sp>
        <p:nvSpPr>
          <p:cNvPr id="6" name="コンテンツ プレースホルダー 2">
            <a:extLst>
              <a:ext uri="{FF2B5EF4-FFF2-40B4-BE49-F238E27FC236}">
                <a16:creationId xmlns:a16="http://schemas.microsoft.com/office/drawing/2014/main" id="{7A39703D-4C4E-EA87-8DA8-6F10B4A39B88}"/>
              </a:ext>
            </a:extLst>
          </p:cNvPr>
          <p:cNvSpPr txBox="1">
            <a:spLocks/>
          </p:cNvSpPr>
          <p:nvPr/>
        </p:nvSpPr>
        <p:spPr>
          <a:xfrm>
            <a:off x="589395" y="1712387"/>
            <a:ext cx="4779056" cy="3254352"/>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HG創英角ﾎﾟｯﾌﾟ体"/>
                <a:ea typeface="游ゴシック"/>
              </a:rPr>
              <a:t>・</a:t>
            </a:r>
            <a:r>
              <a:rPr lang="ja-JP" altLang="en-US" sz="4000" dirty="0">
                <a:latin typeface="HG創英角ｺﾞｼｯｸUB" panose="020B0909000000000000" pitchFamily="49" charset="-128"/>
                <a:ea typeface="HG創英角ｺﾞｼｯｸUB" panose="020B0909000000000000" pitchFamily="49" charset="-128"/>
              </a:rPr>
              <a:t>今まで作った料理を</a:t>
            </a:r>
            <a:endParaRPr lang="ja-JP" sz="4000" dirty="0">
              <a:latin typeface="HG創英角ｺﾞｼｯｸUB" panose="020B0909000000000000" pitchFamily="49" charset="-128"/>
              <a:ea typeface="HG創英角ｺﾞｼｯｸUB" panose="020B0909000000000000" pitchFamily="49" charset="-128"/>
            </a:endParaRPr>
          </a:p>
          <a:p>
            <a:pPr marL="0" indent="0">
              <a:buNone/>
            </a:pPr>
            <a:r>
              <a:rPr lang="ja-JP" altLang="en-US" sz="4000" dirty="0">
                <a:latin typeface="HG創英角ｺﾞｼｯｸUB" panose="020B0909000000000000" pitchFamily="49" charset="-128"/>
                <a:ea typeface="HG創英角ｺﾞｼｯｸUB" panose="020B0909000000000000" pitchFamily="49" charset="-128"/>
              </a:rPr>
              <a:t>見ることができる機能。</a:t>
            </a:r>
          </a:p>
          <a:p>
            <a:pPr marL="0" indent="0">
              <a:buNone/>
            </a:pPr>
            <a:endParaRPr lang="ja-JP" altLang="en-US" sz="4000" dirty="0">
              <a:latin typeface="HG創英角ｺﾞｼｯｸUB" panose="020B0909000000000000" pitchFamily="49" charset="-128"/>
              <a:ea typeface="HG創英角ｺﾞｼｯｸUB" panose="020B0909000000000000" pitchFamily="49" charset="-128"/>
            </a:endParaRPr>
          </a:p>
          <a:p>
            <a:endParaRPr lang="ja-JP" altLang="en-US" sz="4000" dirty="0">
              <a:latin typeface="HG創英角ｺﾞｼｯｸUB" panose="020B0909000000000000" pitchFamily="49" charset="-128"/>
              <a:ea typeface="HG創英角ｺﾞｼｯｸUB" panose="020B0909000000000000" pitchFamily="49" charset="-128"/>
            </a:endParaRPr>
          </a:p>
          <a:p>
            <a:pPr marL="0" indent="0">
              <a:buNone/>
            </a:pPr>
            <a:r>
              <a:rPr lang="ja-JP" altLang="en-US" sz="4000" dirty="0">
                <a:latin typeface="HG創英角ｺﾞｼｯｸUB" panose="020B0909000000000000" pitchFamily="49" charset="-128"/>
                <a:ea typeface="HG創英角ｺﾞｼｯｸUB" panose="020B0909000000000000" pitchFamily="49" charset="-128"/>
              </a:rPr>
              <a:t>・画像を押すと、</a:t>
            </a:r>
          </a:p>
          <a:p>
            <a:pPr marL="0" indent="0">
              <a:buNone/>
            </a:pPr>
            <a:r>
              <a:rPr lang="ja-JP" altLang="en-US" sz="4000" dirty="0">
                <a:latin typeface="HG創英角ｺﾞｼｯｸUB" panose="020B0909000000000000" pitchFamily="49" charset="-128"/>
                <a:ea typeface="HG創英角ｺﾞｼｯｸUB" panose="020B0909000000000000" pitchFamily="49" charset="-128"/>
              </a:rPr>
              <a:t>　料理の詳細が出てくる</a:t>
            </a:r>
            <a:r>
              <a:rPr lang="ja-JP" altLang="en-US" sz="4000" dirty="0">
                <a:latin typeface="HG創英角ﾎﾟｯﾌﾟ体"/>
                <a:ea typeface="游ゴシック"/>
              </a:rPr>
              <a:t>。</a:t>
            </a:r>
            <a:endParaRPr lang="ja-JP" sz="4000" dirty="0"/>
          </a:p>
        </p:txBody>
      </p:sp>
      <p:pic>
        <p:nvPicPr>
          <p:cNvPr id="10" name="図 9" descr="グラフ が含まれている画像&#10;&#10;説明は自動で生成されたものです">
            <a:extLst>
              <a:ext uri="{FF2B5EF4-FFF2-40B4-BE49-F238E27FC236}">
                <a16:creationId xmlns:a16="http://schemas.microsoft.com/office/drawing/2014/main" id="{098E9C48-68A2-F6C0-9719-1B7A86D73DB7}"/>
              </a:ext>
            </a:extLst>
          </p:cNvPr>
          <p:cNvPicPr>
            <a:picLocks noChangeAspect="1"/>
          </p:cNvPicPr>
          <p:nvPr/>
        </p:nvPicPr>
        <p:blipFill>
          <a:blip r:embed="rId5"/>
          <a:stretch>
            <a:fillRect/>
          </a:stretch>
        </p:blipFill>
        <p:spPr>
          <a:xfrm>
            <a:off x="5601686" y="360082"/>
            <a:ext cx="2936280" cy="6143064"/>
          </a:xfrm>
          <a:prstGeom prst="rect">
            <a:avLst/>
          </a:prstGeom>
        </p:spPr>
      </p:pic>
      <p:pic>
        <p:nvPicPr>
          <p:cNvPr id="12" name="図 11" descr="サラダの食事&#10;&#10;説明は自動で生成されたものです">
            <a:extLst>
              <a:ext uri="{FF2B5EF4-FFF2-40B4-BE49-F238E27FC236}">
                <a16:creationId xmlns:a16="http://schemas.microsoft.com/office/drawing/2014/main" id="{8ACB9FB3-AD19-3D2A-B707-F3B2B0580A57}"/>
              </a:ext>
            </a:extLst>
          </p:cNvPr>
          <p:cNvPicPr>
            <a:picLocks noChangeAspect="1"/>
          </p:cNvPicPr>
          <p:nvPr/>
        </p:nvPicPr>
        <p:blipFill>
          <a:blip r:embed="rId6"/>
          <a:stretch>
            <a:fillRect/>
          </a:stretch>
        </p:blipFill>
        <p:spPr>
          <a:xfrm>
            <a:off x="8948336" y="360082"/>
            <a:ext cx="2995279" cy="6355976"/>
          </a:xfrm>
          <a:prstGeom prst="rect">
            <a:avLst/>
          </a:prstGeom>
        </p:spPr>
      </p:pic>
    </p:spTree>
    <p:extLst>
      <p:ext uri="{BB962C8B-B14F-4D97-AF65-F5344CB8AC3E}">
        <p14:creationId xmlns:p14="http://schemas.microsoft.com/office/powerpoint/2010/main" val="63675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flipV="1">
            <a:off x="1076445" y="931082"/>
            <a:ext cx="2092964" cy="9896"/>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1926" y="311012"/>
            <a:ext cx="470364" cy="620069"/>
          </a:xfrm>
          <a:prstGeom prst="rect">
            <a:avLst/>
          </a:prstGeom>
        </p:spPr>
      </p:pic>
      <p:sp>
        <p:nvSpPr>
          <p:cNvPr id="6" name="タイトル 1">
            <a:extLst>
              <a:ext uri="{FF2B5EF4-FFF2-40B4-BE49-F238E27FC236}">
                <a16:creationId xmlns:a16="http://schemas.microsoft.com/office/drawing/2014/main" id="{A2251F16-2B25-47AD-6466-D8526A4C12A4}"/>
              </a:ext>
            </a:extLst>
          </p:cNvPr>
          <p:cNvSpPr>
            <a:spLocks noGrp="1"/>
          </p:cNvSpPr>
          <p:nvPr>
            <p:ph type="title"/>
          </p:nvPr>
        </p:nvSpPr>
        <p:spPr>
          <a:xfrm>
            <a:off x="1048026" y="133211"/>
            <a:ext cx="2498036" cy="861737"/>
          </a:xfrm>
        </p:spPr>
        <p:txBody>
          <a:bodyPr/>
          <a:lstStyle/>
          <a:p>
            <a:r>
              <a:rPr lang="ja-JP">
                <a:latin typeface="HGSoeiKakugothicUB"/>
                <a:ea typeface="HGSoeiKakugothicUB"/>
              </a:rPr>
              <a:t>表彰一覧</a:t>
            </a:r>
          </a:p>
        </p:txBody>
      </p:sp>
      <p:pic>
        <p:nvPicPr>
          <p:cNvPr id="10" name="コンテンツ プレースホルダー 3" descr="グラフィカル ユーザー インターフェイス, テキスト, アプリケーション, チャットまたはテキスト メッセージ&#10;&#10;説明は自動で生成されたものです">
            <a:extLst>
              <a:ext uri="{FF2B5EF4-FFF2-40B4-BE49-F238E27FC236}">
                <a16:creationId xmlns:a16="http://schemas.microsoft.com/office/drawing/2014/main" id="{F46FAA27-DA1C-B678-8F43-C0F1EAA14D2F}"/>
              </a:ext>
            </a:extLst>
          </p:cNvPr>
          <p:cNvPicPr>
            <a:picLocks noChangeAspect="1"/>
          </p:cNvPicPr>
          <p:nvPr/>
        </p:nvPicPr>
        <p:blipFill>
          <a:blip r:embed="rId5"/>
          <a:stretch>
            <a:fillRect/>
          </a:stretch>
        </p:blipFill>
        <p:spPr>
          <a:xfrm>
            <a:off x="5695764" y="377105"/>
            <a:ext cx="2817743" cy="6121868"/>
          </a:xfrm>
          <a:prstGeom prst="rect">
            <a:avLst/>
          </a:prstGeom>
        </p:spPr>
      </p:pic>
      <p:pic>
        <p:nvPicPr>
          <p:cNvPr id="12" name="図 11" descr="グラフィカル ユーザー インターフェイス, アプリケーション&#10;&#10;説明は自動で生成されたものです">
            <a:extLst>
              <a:ext uri="{FF2B5EF4-FFF2-40B4-BE49-F238E27FC236}">
                <a16:creationId xmlns:a16="http://schemas.microsoft.com/office/drawing/2014/main" id="{031C1069-49B4-890A-AB1C-954CD1030254}"/>
              </a:ext>
            </a:extLst>
          </p:cNvPr>
          <p:cNvPicPr>
            <a:picLocks noChangeAspect="1"/>
          </p:cNvPicPr>
          <p:nvPr/>
        </p:nvPicPr>
        <p:blipFill>
          <a:blip r:embed="rId6"/>
          <a:stretch>
            <a:fillRect/>
          </a:stretch>
        </p:blipFill>
        <p:spPr>
          <a:xfrm>
            <a:off x="8771724" y="374235"/>
            <a:ext cx="2810663" cy="6104457"/>
          </a:xfrm>
          <a:prstGeom prst="rect">
            <a:avLst/>
          </a:prstGeom>
        </p:spPr>
      </p:pic>
      <p:sp>
        <p:nvSpPr>
          <p:cNvPr id="14" name="コンテンツ プレースホルダー 2">
            <a:extLst>
              <a:ext uri="{FF2B5EF4-FFF2-40B4-BE49-F238E27FC236}">
                <a16:creationId xmlns:a16="http://schemas.microsoft.com/office/drawing/2014/main" id="{D3AB2239-0065-F9EB-06F5-742FF78B67B3}"/>
              </a:ext>
            </a:extLst>
          </p:cNvPr>
          <p:cNvSpPr txBox="1">
            <a:spLocks/>
          </p:cNvSpPr>
          <p:nvPr/>
        </p:nvSpPr>
        <p:spPr>
          <a:xfrm>
            <a:off x="527785" y="1759713"/>
            <a:ext cx="4392570" cy="44088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3200" dirty="0">
                <a:latin typeface="HG創英角ｺﾞｼｯｸUB" panose="020B0909000000000000" pitchFamily="49" charset="-128"/>
                <a:ea typeface="HG創英角ｺﾞｼｯｸUB" panose="020B0909000000000000" pitchFamily="49" charset="-128"/>
              </a:rPr>
              <a:t>本登録時にお気に入り設定した料理を見ることができる機能</a:t>
            </a:r>
          </a:p>
          <a:p>
            <a:endParaRPr lang="ja-JP" altLang="en-US" sz="3200" dirty="0">
              <a:latin typeface="HG創英角ｺﾞｼｯｸUB" panose="020B0909000000000000" pitchFamily="49" charset="-128"/>
              <a:ea typeface="HG創英角ｺﾞｼｯｸUB" panose="020B0909000000000000" pitchFamily="49" charset="-128"/>
            </a:endParaRPr>
          </a:p>
          <a:p>
            <a:endParaRPr lang="ja-JP" altLang="en-US" sz="3200" dirty="0">
              <a:latin typeface="HG創英角ｺﾞｼｯｸUB" panose="020B0909000000000000" pitchFamily="49" charset="-128"/>
              <a:ea typeface="HG創英角ｺﾞｼｯｸUB" panose="020B0909000000000000" pitchFamily="49" charset="-128"/>
            </a:endParaRPr>
          </a:p>
          <a:p>
            <a:r>
              <a:rPr lang="ja-JP" altLang="en-US" sz="3200" dirty="0">
                <a:latin typeface="HG創英角ｺﾞｼｯｸUB" panose="020B0909000000000000" pitchFamily="49" charset="-128"/>
                <a:ea typeface="HG創英角ｺﾞｼｯｸUB" panose="020B0909000000000000" pitchFamily="49" charset="-128"/>
              </a:rPr>
              <a:t>早い、旨い、努力ボタンを押すと料理画像がでてくる。</a:t>
            </a:r>
          </a:p>
          <a:p>
            <a:endParaRPr lang="ja-JP" altLang="en-US" dirty="0">
              <a:latin typeface="HG創英角ﾎﾟｯﾌﾟ体"/>
              <a:ea typeface="游ゴシック"/>
            </a:endParaRPr>
          </a:p>
          <a:p>
            <a:endParaRPr lang="ja-JP" altLang="en-US" dirty="0">
              <a:latin typeface="HG創英角ﾎﾟｯﾌﾟ体"/>
              <a:ea typeface="游ゴシック"/>
            </a:endParaRPr>
          </a:p>
        </p:txBody>
      </p:sp>
    </p:spTree>
    <p:extLst>
      <p:ext uri="{BB962C8B-B14F-4D97-AF65-F5344CB8AC3E}">
        <p14:creationId xmlns:p14="http://schemas.microsoft.com/office/powerpoint/2010/main" val="25372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flipV="1">
            <a:off x="1076445" y="949007"/>
            <a:ext cx="4062930" cy="15633"/>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150853"/>
            <a:ext cx="4326516" cy="707886"/>
          </a:xfrm>
          <a:prstGeom prst="rect">
            <a:avLst/>
          </a:prstGeom>
          <a:noFill/>
        </p:spPr>
        <p:txBody>
          <a:bodyPr wrap="square" lIns="91440" tIns="45720" rIns="91440" bIns="45720" rtlCol="0" anchor="t">
            <a:spAutoFit/>
          </a:bodyPr>
          <a:lstStyle/>
          <a:p>
            <a:r>
              <a:rPr lang="ja-JP" sz="4000" dirty="0">
                <a:latin typeface="HG創英角ｺﾞｼｯｸUB" panose="020B0909000000000000" pitchFamily="49" charset="-128"/>
                <a:ea typeface="HG創英角ｺﾞｼｯｸUB" panose="020B0909000000000000" pitchFamily="49" charset="-128"/>
              </a:rPr>
              <a:t>実装したい機能</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7186" y="340462"/>
            <a:ext cx="470364" cy="620069"/>
          </a:xfrm>
          <a:prstGeom prst="rect">
            <a:avLst/>
          </a:prstGeom>
        </p:spPr>
      </p:pic>
      <p:sp>
        <p:nvSpPr>
          <p:cNvPr id="2" name="テキスト ボックス 1">
            <a:extLst>
              <a:ext uri="{FF2B5EF4-FFF2-40B4-BE49-F238E27FC236}">
                <a16:creationId xmlns:a16="http://schemas.microsoft.com/office/drawing/2014/main" id="{980F1C88-61DE-7559-E46E-F5B0AF32077E}"/>
              </a:ext>
            </a:extLst>
          </p:cNvPr>
          <p:cNvSpPr txBox="1"/>
          <p:nvPr/>
        </p:nvSpPr>
        <p:spPr>
          <a:xfrm>
            <a:off x="1006509" y="1775106"/>
            <a:ext cx="9632090" cy="43554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ja-JP" altLang="en-US" sz="3600" dirty="0">
                <a:latin typeface="HG創英角ｺﾞｼｯｸUB" panose="020B0909000000000000" pitchFamily="49" charset="-128"/>
                <a:ea typeface="HG創英角ｺﾞｼｯｸUB" panose="020B0909000000000000" pitchFamily="49" charset="-128"/>
                <a:cs typeface="Arial"/>
              </a:rPr>
              <a:t>・失格機能</a:t>
            </a:r>
            <a:endParaRPr lang="en-US" sz="3600" dirty="0">
              <a:latin typeface="HG創英角ｺﾞｼｯｸUB" panose="020B0909000000000000" pitchFamily="49" charset="-128"/>
              <a:ea typeface="HG創英角ｺﾞｼｯｸUB" panose="020B0909000000000000" pitchFamily="49" charset="-128"/>
              <a:cs typeface="Arial"/>
            </a:endParaRPr>
          </a:p>
          <a:p>
            <a:pPr>
              <a:lnSpc>
                <a:spcPct val="90000"/>
              </a:lnSpc>
              <a:spcBef>
                <a:spcPts val="1000"/>
              </a:spcBef>
            </a:pPr>
            <a:endParaRPr lang="ja-JP" altLang="en-US" sz="3600" dirty="0">
              <a:latin typeface="HG創英角ｺﾞｼｯｸUB" panose="020B0909000000000000" pitchFamily="49" charset="-128"/>
              <a:ea typeface="HG創英角ｺﾞｼｯｸUB" panose="020B0909000000000000" pitchFamily="49" charset="-128"/>
              <a:cs typeface="Arial"/>
            </a:endParaRPr>
          </a:p>
          <a:p>
            <a:pPr>
              <a:lnSpc>
                <a:spcPct val="90000"/>
              </a:lnSpc>
              <a:spcBef>
                <a:spcPts val="1000"/>
              </a:spcBef>
            </a:pPr>
            <a:r>
              <a:rPr lang="ja-JP" altLang="en-US" sz="3600" dirty="0">
                <a:latin typeface="HG創英角ｺﾞｼｯｸUB" panose="020B0909000000000000" pitchFamily="49" charset="-128"/>
                <a:ea typeface="HG創英角ｺﾞｼｯｸUB" panose="020B0909000000000000" pitchFamily="49" charset="-128"/>
                <a:cs typeface="Arial"/>
              </a:rPr>
              <a:t>・棄権機能</a:t>
            </a:r>
          </a:p>
          <a:p>
            <a:pPr>
              <a:lnSpc>
                <a:spcPct val="90000"/>
              </a:lnSpc>
              <a:spcBef>
                <a:spcPts val="1000"/>
              </a:spcBef>
            </a:pPr>
            <a:endParaRPr lang="ja-JP" altLang="en-US" sz="3600" dirty="0">
              <a:latin typeface="HG創英角ｺﾞｼｯｸUB" panose="020B0909000000000000" pitchFamily="49" charset="-128"/>
              <a:ea typeface="HG創英角ｺﾞｼｯｸUB" panose="020B0909000000000000" pitchFamily="49" charset="-128"/>
              <a:cs typeface="Arial"/>
            </a:endParaRPr>
          </a:p>
          <a:p>
            <a:pPr>
              <a:lnSpc>
                <a:spcPct val="90000"/>
              </a:lnSpc>
              <a:spcBef>
                <a:spcPts val="1000"/>
              </a:spcBef>
            </a:pPr>
            <a:r>
              <a:rPr lang="ja-JP" altLang="en-US" sz="3600" dirty="0">
                <a:latin typeface="HG創英角ｺﾞｼｯｸUB" panose="020B0909000000000000" pitchFamily="49" charset="-128"/>
                <a:ea typeface="HG創英角ｺﾞｼｯｸUB" panose="020B0909000000000000" pitchFamily="49" charset="-128"/>
                <a:cs typeface="Arial"/>
              </a:rPr>
              <a:t>・打ちっぱなし機能</a:t>
            </a:r>
          </a:p>
          <a:p>
            <a:pPr>
              <a:lnSpc>
                <a:spcPct val="90000"/>
              </a:lnSpc>
              <a:spcBef>
                <a:spcPts val="1000"/>
              </a:spcBef>
            </a:pPr>
            <a:endParaRPr lang="ja-JP" altLang="en-US" sz="3600" dirty="0">
              <a:latin typeface="HG創英角ｺﾞｼｯｸUB" panose="020B0909000000000000" pitchFamily="49" charset="-128"/>
              <a:ea typeface="HG創英角ｺﾞｼｯｸUB" panose="020B0909000000000000" pitchFamily="49" charset="-128"/>
              <a:cs typeface="Arial"/>
            </a:endParaRPr>
          </a:p>
          <a:p>
            <a:pPr>
              <a:lnSpc>
                <a:spcPct val="90000"/>
              </a:lnSpc>
              <a:spcBef>
                <a:spcPts val="1000"/>
              </a:spcBef>
            </a:pPr>
            <a:r>
              <a:rPr lang="ja-JP" altLang="en-US" sz="3600" dirty="0">
                <a:latin typeface="HG創英角ｺﾞｼｯｸUB" panose="020B0909000000000000" pitchFamily="49" charset="-128"/>
                <a:ea typeface="HG創英角ｺﾞｼｯｸUB" panose="020B0909000000000000" pitchFamily="49" charset="-128"/>
                <a:cs typeface="Arial"/>
              </a:rPr>
              <a:t>・過去</a:t>
            </a:r>
            <a:r>
              <a:rPr lang="ja-JP" sz="3600" dirty="0">
                <a:latin typeface="HG創英角ｺﾞｼｯｸUB" panose="020B0909000000000000" pitchFamily="49" charset="-128"/>
                <a:ea typeface="HG創英角ｺﾞｼｯｸUB" panose="020B0909000000000000" pitchFamily="49" charset="-128"/>
                <a:cs typeface="Arial"/>
              </a:rPr>
              <a:t>の</a:t>
            </a:r>
            <a:r>
              <a:rPr lang="ja-JP" altLang="en-US" sz="3600" dirty="0">
                <a:latin typeface="HG創英角ｺﾞｼｯｸUB" panose="020B0909000000000000" pitchFamily="49" charset="-128"/>
                <a:ea typeface="HG創英角ｺﾞｼｯｸUB" panose="020B0909000000000000" pitchFamily="49" charset="-128"/>
                <a:cs typeface="Arial"/>
              </a:rPr>
              <a:t>自分との対戦する機能</a:t>
            </a:r>
            <a:endParaRPr lang="ja-JP" sz="3600" dirty="0">
              <a:latin typeface="HG創英角ｺﾞｼｯｸUB" panose="020B0909000000000000" pitchFamily="49" charset="-128"/>
              <a:ea typeface="HG創英角ｺﾞｼｯｸUB" panose="020B0909000000000000" pitchFamily="49" charset="-128"/>
            </a:endParaRPr>
          </a:p>
        </p:txBody>
      </p:sp>
    </p:spTree>
    <p:extLst>
      <p:ext uri="{BB962C8B-B14F-4D97-AF65-F5344CB8AC3E}">
        <p14:creationId xmlns:p14="http://schemas.microsoft.com/office/powerpoint/2010/main" val="400102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C1693F-87C0-6414-5E5E-8B3DBD86F182}"/>
              </a:ext>
            </a:extLst>
          </p:cNvPr>
          <p:cNvSpPr>
            <a:spLocks noGrp="1"/>
          </p:cNvSpPr>
          <p:nvPr>
            <p:ph type="title"/>
          </p:nvPr>
        </p:nvSpPr>
        <p:spPr/>
        <p:txBody>
          <a:bodyPr/>
          <a:lstStyle/>
          <a:p>
            <a:pPr algn="ctr"/>
            <a:r>
              <a:rPr lang="ja-JP" altLang="en-US" dirty="0">
                <a:solidFill>
                  <a:srgbClr val="069948"/>
                </a:solidFill>
                <a:latin typeface="HG創英角ｺﾞｼｯｸUB" panose="020B0909000000000000" pitchFamily="49" charset="-128"/>
                <a:ea typeface="HG創英角ｺﾞｼｯｸUB" panose="020B0909000000000000" pitchFamily="49" charset="-128"/>
              </a:rPr>
              <a:t>個人の話</a:t>
            </a:r>
          </a:p>
        </p:txBody>
      </p:sp>
      <p:sp>
        <p:nvSpPr>
          <p:cNvPr id="3" name="コンテンツ プレースホルダー 2">
            <a:extLst>
              <a:ext uri="{FF2B5EF4-FFF2-40B4-BE49-F238E27FC236}">
                <a16:creationId xmlns:a16="http://schemas.microsoft.com/office/drawing/2014/main" id="{F12E7CC7-A472-1309-BA69-B714CBC2CF32}"/>
              </a:ext>
            </a:extLst>
          </p:cNvPr>
          <p:cNvSpPr>
            <a:spLocks noGrp="1"/>
          </p:cNvSpPr>
          <p:nvPr>
            <p:ph idx="1"/>
          </p:nvPr>
        </p:nvSpPr>
        <p:spPr/>
        <p:txBody>
          <a:bodyPr vert="horz" lIns="91440" tIns="45720" rIns="91440" bIns="45720" rtlCol="0" anchor="t">
            <a:normAutofit/>
          </a:bodyPr>
          <a:lstStyle/>
          <a:p>
            <a:pPr marL="0" indent="0" algn="ctr">
              <a:buNone/>
            </a:pPr>
            <a:r>
              <a:rPr lang="ja-JP" altLang="en-US" dirty="0">
                <a:latin typeface="HG創英角ｺﾞｼｯｸUB" panose="020B0909000000000000" pitchFamily="49" charset="-128"/>
                <a:ea typeface="HG創英角ｺﾞｼｯｸUB" panose="020B0909000000000000" pitchFamily="49" charset="-128"/>
              </a:rPr>
              <a:t>１　リーダー　澤田</a:t>
            </a:r>
            <a:endParaRPr lang="ja-JP" dirty="0">
              <a:latin typeface="HG創英角ｺﾞｼｯｸUB" panose="020B0909000000000000" pitchFamily="49" charset="-128"/>
              <a:ea typeface="HG創英角ｺﾞｼｯｸUB" panose="020B0909000000000000" pitchFamily="49" charset="-128"/>
            </a:endParaRPr>
          </a:p>
          <a:p>
            <a:pPr marL="0" indent="0" algn="ctr">
              <a:buNone/>
            </a:pPr>
            <a:r>
              <a:rPr lang="ja-JP" altLang="en-US" dirty="0">
                <a:latin typeface="HG創英角ｺﾞｼｯｸUB" panose="020B0909000000000000" pitchFamily="49" charset="-128"/>
                <a:ea typeface="HG創英角ｺﾞｼｯｸUB" panose="020B0909000000000000" pitchFamily="49" charset="-128"/>
              </a:rPr>
              <a:t>２　機能担当　関沼</a:t>
            </a:r>
          </a:p>
          <a:p>
            <a:pPr marL="0" indent="0" algn="ctr">
              <a:buNone/>
            </a:pPr>
            <a:r>
              <a:rPr lang="ja-JP" altLang="en-US" dirty="0">
                <a:latin typeface="HG創英角ｺﾞｼｯｸUB" panose="020B0909000000000000" pitchFamily="49" charset="-128"/>
                <a:ea typeface="HG創英角ｺﾞｼｯｸUB" panose="020B0909000000000000" pitchFamily="49" charset="-128"/>
              </a:rPr>
              <a:t>３　機能担当　持田</a:t>
            </a:r>
          </a:p>
          <a:p>
            <a:pPr marL="0" indent="0" algn="ctr">
              <a:buNone/>
            </a:pPr>
            <a:r>
              <a:rPr lang="ja-JP" altLang="en-US" dirty="0">
                <a:latin typeface="HG創英角ｺﾞｼｯｸUB" panose="020B0909000000000000" pitchFamily="49" charset="-128"/>
                <a:ea typeface="HG創英角ｺﾞｼｯｸUB" panose="020B0909000000000000" pitchFamily="49" charset="-128"/>
              </a:rPr>
              <a:t>４　機能担当　壱岐</a:t>
            </a:r>
            <a:endParaRPr lang="ja-JP" dirty="0">
              <a:latin typeface="HG創英角ｺﾞｼｯｸUB" panose="020B0909000000000000" pitchFamily="49" charset="-128"/>
              <a:ea typeface="HG創英角ｺﾞｼｯｸUB" panose="020B0909000000000000" pitchFamily="49" charset="-128"/>
            </a:endParaRPr>
          </a:p>
          <a:p>
            <a:pPr marL="0" indent="0" algn="ctr">
              <a:buNone/>
            </a:pPr>
            <a:r>
              <a:rPr lang="ja-JP" altLang="en-US" dirty="0">
                <a:latin typeface="HG創英角ｺﾞｼｯｸUB" panose="020B0909000000000000" pitchFamily="49" charset="-128"/>
                <a:ea typeface="HG創英角ｺﾞｼｯｸUB" panose="020B0909000000000000" pitchFamily="49" charset="-128"/>
              </a:rPr>
              <a:t>５ 　DBA　　　田島</a:t>
            </a:r>
            <a:endParaRPr lang="ja-JP" dirty="0">
              <a:latin typeface="HG創英角ｺﾞｼｯｸUB" panose="020B0909000000000000" pitchFamily="49" charset="-128"/>
              <a:ea typeface="HG創英角ｺﾞｼｯｸUB" panose="020B0909000000000000" pitchFamily="49" charset="-128"/>
            </a:endParaRPr>
          </a:p>
          <a:p>
            <a:pPr marL="0" indent="0" algn="ctr">
              <a:buNone/>
            </a:pPr>
            <a:r>
              <a:rPr lang="ja-JP" altLang="en-US" dirty="0">
                <a:latin typeface="HG創英角ｺﾞｼｯｸUB" panose="020B0909000000000000" pitchFamily="49" charset="-128"/>
                <a:ea typeface="HG創英角ｺﾞｼｯｸUB" panose="020B0909000000000000" pitchFamily="49" charset="-128"/>
              </a:rPr>
              <a:t>６　品質管理　三上</a:t>
            </a:r>
          </a:p>
        </p:txBody>
      </p:sp>
      <p:pic>
        <p:nvPicPr>
          <p:cNvPr id="5" name="図 4">
            <a:extLst>
              <a:ext uri="{FF2B5EF4-FFF2-40B4-BE49-F238E27FC236}">
                <a16:creationId xmlns:a16="http://schemas.microsoft.com/office/drawing/2014/main" id="{D68A65CF-1E9F-B3B0-EB15-4B033CEDFF7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
                    </a14:imgEffect>
                  </a14:imgLayer>
                </a14:imgProps>
              </a:ext>
            </a:extLst>
          </a:blip>
          <a:srcRect l="49437" t="10298" r="27284" b="23618"/>
          <a:stretch/>
        </p:blipFill>
        <p:spPr>
          <a:xfrm>
            <a:off x="1156" y="-26890"/>
            <a:ext cx="2399995" cy="6890317"/>
          </a:xfrm>
          <a:prstGeom prst="rect">
            <a:avLst/>
          </a:prstGeom>
          <a:ln>
            <a:noFill/>
          </a:ln>
        </p:spPr>
      </p:pic>
      <p:pic>
        <p:nvPicPr>
          <p:cNvPr id="7" name="図 6" descr="アイコン&#10;&#10;説明は自動で生成されたものです">
            <a:extLst>
              <a:ext uri="{FF2B5EF4-FFF2-40B4-BE49-F238E27FC236}">
                <a16:creationId xmlns:a16="http://schemas.microsoft.com/office/drawing/2014/main" id="{62EE22BD-CDA0-0995-BA5A-507FCC784A88}"/>
              </a:ext>
            </a:extLst>
          </p:cNvPr>
          <p:cNvPicPr>
            <a:picLocks noChangeAspect="1"/>
          </p:cNvPicPr>
          <p:nvPr/>
        </p:nvPicPr>
        <p:blipFill rotWithShape="1">
          <a:blip r:embed="rId5"/>
          <a:srcRect l="26942" t="11266" r="49875" b="22729"/>
          <a:stretch/>
        </p:blipFill>
        <p:spPr>
          <a:xfrm>
            <a:off x="9803834" y="-3643"/>
            <a:ext cx="2390088" cy="6882029"/>
          </a:xfrm>
          <a:prstGeom prst="rect">
            <a:avLst/>
          </a:prstGeom>
          <a:ln>
            <a:noFill/>
          </a:ln>
        </p:spPr>
      </p:pic>
    </p:spTree>
    <p:extLst>
      <p:ext uri="{BB962C8B-B14F-4D97-AF65-F5344CB8AC3E}">
        <p14:creationId xmlns:p14="http://schemas.microsoft.com/office/powerpoint/2010/main" val="4176349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BDC"/>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CD62D2-0825-7F29-F824-5A2F884AD851}"/>
              </a:ext>
            </a:extLst>
          </p:cNvPr>
          <p:cNvSpPr>
            <a:spLocks noGrp="1"/>
          </p:cNvSpPr>
          <p:nvPr>
            <p:ph type="title"/>
          </p:nvPr>
        </p:nvSpPr>
        <p:spPr>
          <a:xfrm>
            <a:off x="603004" y="122168"/>
            <a:ext cx="5148470" cy="1347649"/>
          </a:xfrm>
        </p:spPr>
        <p:txBody>
          <a:bodyPr/>
          <a:lstStyle/>
          <a:p>
            <a:r>
              <a:rPr lang="ja-JP" altLang="en-US">
                <a:latin typeface="HGSoeiKakugothicUB"/>
                <a:ea typeface="HGSoeiKakugothicUB"/>
              </a:rPr>
              <a:t>澤田　リーダー</a:t>
            </a:r>
            <a:endParaRPr kumimoji="1" lang="ja-JP" altLang="en-US">
              <a:latin typeface="HGSoeiKakugothicUB"/>
              <a:ea typeface="HGSoeiKakugothicUB"/>
            </a:endParaRPr>
          </a:p>
        </p:txBody>
      </p:sp>
      <p:sp>
        <p:nvSpPr>
          <p:cNvPr id="3" name="コンテンツ プレースホルダー 2">
            <a:extLst>
              <a:ext uri="{FF2B5EF4-FFF2-40B4-BE49-F238E27FC236}">
                <a16:creationId xmlns:a16="http://schemas.microsoft.com/office/drawing/2014/main" id="{76B0821A-31EE-FE15-3DC7-674D79700249}"/>
              </a:ext>
            </a:extLst>
          </p:cNvPr>
          <p:cNvSpPr>
            <a:spLocks noGrp="1"/>
          </p:cNvSpPr>
          <p:nvPr>
            <p:ph idx="1"/>
          </p:nvPr>
        </p:nvSpPr>
        <p:spPr>
          <a:xfrm>
            <a:off x="606287" y="1461190"/>
            <a:ext cx="10515600" cy="4351338"/>
          </a:xfrm>
        </p:spPr>
        <p:txBody>
          <a:bodyPr vert="horz" lIns="91440" tIns="45720" rIns="91440" bIns="45720" rtlCol="0" anchor="t">
            <a:normAutofit lnSpcReduction="10000"/>
          </a:bodyPr>
          <a:lstStyle/>
          <a:p>
            <a:pPr marL="0" indent="0">
              <a:buNone/>
            </a:pPr>
            <a:r>
              <a:rPr lang="ja-JP" altLang="en-US">
                <a:latin typeface="HGSoeiKakugothicUB"/>
                <a:ea typeface="HGSoeiKakugothicUB"/>
              </a:rPr>
              <a:t>○技術・知識不足</a:t>
            </a:r>
          </a:p>
          <a:p>
            <a:pPr marL="0" indent="0">
              <a:buNone/>
            </a:pPr>
            <a:r>
              <a:rPr lang="ja-JP" altLang="en-US">
                <a:latin typeface="HGSoeiKakugothicUB"/>
                <a:ea typeface="HGSoeiKakugothicUB"/>
              </a:rPr>
              <a:t>　・研修の講義内容が定着していない</a:t>
            </a:r>
          </a:p>
          <a:p>
            <a:pPr marL="0" indent="0">
              <a:buNone/>
            </a:pPr>
            <a:r>
              <a:rPr lang="ja-JP" altLang="en-US">
                <a:latin typeface="HGSoeiKakugothicUB"/>
                <a:ea typeface="HGSoeiKakugothicUB"/>
              </a:rPr>
              <a:t>　・理想の機能を実装するまでのプロセスが曖昧</a:t>
            </a:r>
          </a:p>
          <a:p>
            <a:pPr marL="0" indent="0">
              <a:buNone/>
            </a:pPr>
            <a:r>
              <a:rPr lang="ja-JP" altLang="en-US">
                <a:latin typeface="HGSoeiKakugothicUB"/>
                <a:ea typeface="HGSoeiKakugothicUB"/>
              </a:rPr>
              <a:t>　　→</a:t>
            </a:r>
          </a:p>
          <a:p>
            <a:pPr marL="0" indent="0">
              <a:buNone/>
            </a:pPr>
            <a:endParaRPr lang="ja-JP" altLang="en-US">
              <a:latin typeface="HGSoeiKakugothicUB"/>
              <a:ea typeface="HGSoeiKakugothicUB"/>
            </a:endParaRPr>
          </a:p>
          <a:p>
            <a:pPr marL="0" indent="0">
              <a:buNone/>
            </a:pPr>
            <a:r>
              <a:rPr lang="ja-JP" altLang="en-US">
                <a:latin typeface="HGSoeiKakugothicUB"/>
                <a:ea typeface="HGSoeiKakugothicUB"/>
              </a:rPr>
              <a:t>○社会人として</a:t>
            </a:r>
          </a:p>
          <a:p>
            <a:pPr marL="0" indent="0">
              <a:buNone/>
            </a:pPr>
            <a:r>
              <a:rPr lang="ja-JP" altLang="en-US">
                <a:latin typeface="HGSoeiKakugothicUB"/>
                <a:ea typeface="HGSoeiKakugothicUB"/>
              </a:rPr>
              <a:t>　・意見を引き出す難しさ</a:t>
            </a:r>
          </a:p>
          <a:p>
            <a:pPr marL="0" indent="0">
              <a:buNone/>
            </a:pPr>
            <a:r>
              <a:rPr lang="ja-JP" altLang="en-US">
                <a:latin typeface="HGSoeiKakugothicUB"/>
                <a:ea typeface="HGSoeiKakugothicUB"/>
              </a:rPr>
              <a:t>　・指摘を棘なく伝える</a:t>
            </a:r>
          </a:p>
          <a:p>
            <a:pPr marL="0" indent="0">
              <a:buNone/>
            </a:pPr>
            <a:r>
              <a:rPr lang="ja-JP" altLang="en-US">
                <a:latin typeface="HGSoeiKakugothicUB"/>
                <a:ea typeface="HGSoeiKakugothicUB"/>
              </a:rPr>
              <a:t>　・時間管理の意識が低い</a:t>
            </a:r>
          </a:p>
        </p:txBody>
      </p:sp>
      <p:pic>
        <p:nvPicPr>
          <p:cNvPr id="5" name="図 4" descr="アイコン&#10;&#10;説明は自動で生成されたものです">
            <a:extLst>
              <a:ext uri="{FF2B5EF4-FFF2-40B4-BE49-F238E27FC236}">
                <a16:creationId xmlns:a16="http://schemas.microsoft.com/office/drawing/2014/main" id="{579DF54F-315C-891C-6F7E-D3AE48CF5BE5}"/>
              </a:ext>
            </a:extLst>
          </p:cNvPr>
          <p:cNvPicPr>
            <a:picLocks noChangeAspect="1"/>
          </p:cNvPicPr>
          <p:nvPr/>
        </p:nvPicPr>
        <p:blipFill rotWithShape="1">
          <a:blip r:embed="rId3"/>
          <a:srcRect l="26942" t="11266" r="49875" b="22729"/>
          <a:stretch/>
        </p:blipFill>
        <p:spPr>
          <a:xfrm>
            <a:off x="9803834" y="-3643"/>
            <a:ext cx="2390088" cy="6882029"/>
          </a:xfrm>
          <a:prstGeom prst="rect">
            <a:avLst/>
          </a:prstGeom>
          <a:ln>
            <a:noFill/>
          </a:ln>
        </p:spPr>
      </p:pic>
    </p:spTree>
    <p:extLst>
      <p:ext uri="{BB962C8B-B14F-4D97-AF65-F5344CB8AC3E}">
        <p14:creationId xmlns:p14="http://schemas.microsoft.com/office/powerpoint/2010/main" val="2913736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BDF502-E92E-8D39-BCD6-5C40A940F275}"/>
              </a:ext>
            </a:extLst>
          </p:cNvPr>
          <p:cNvSpPr>
            <a:spLocks noGrp="1"/>
          </p:cNvSpPr>
          <p:nvPr>
            <p:ph type="title"/>
          </p:nvPr>
        </p:nvSpPr>
        <p:spPr/>
        <p:txBody>
          <a:bodyPr/>
          <a:lstStyle/>
          <a:p>
            <a:r>
              <a:rPr lang="ja-JP" altLang="en-US">
                <a:latin typeface="HGSoeiKakugothicUB"/>
                <a:ea typeface="HGSoeiKakugothicUB"/>
              </a:rPr>
              <a:t>関沼　機能担当</a:t>
            </a:r>
            <a:endParaRPr kumimoji="1" lang="ja-JP" altLang="en-US">
              <a:latin typeface="HGSoeiKakugothicUB"/>
              <a:ea typeface="HGSoeiKakugothicUB"/>
            </a:endParaRPr>
          </a:p>
        </p:txBody>
      </p:sp>
      <p:sp>
        <p:nvSpPr>
          <p:cNvPr id="3" name="コンテンツ プレースホルダー 2">
            <a:extLst>
              <a:ext uri="{FF2B5EF4-FFF2-40B4-BE49-F238E27FC236}">
                <a16:creationId xmlns:a16="http://schemas.microsoft.com/office/drawing/2014/main" id="{1D4526C8-B5B0-5853-9F6E-5B35BA646526}"/>
              </a:ext>
            </a:extLst>
          </p:cNvPr>
          <p:cNvSpPr>
            <a:spLocks noGrp="1"/>
          </p:cNvSpPr>
          <p:nvPr>
            <p:ph idx="1"/>
          </p:nvPr>
        </p:nvSpPr>
        <p:spPr>
          <a:xfrm>
            <a:off x="838200" y="1742498"/>
            <a:ext cx="8714510" cy="4434465"/>
          </a:xfrm>
        </p:spPr>
        <p:txBody>
          <a:bodyPr vert="horz" lIns="91440" tIns="45720" rIns="91440" bIns="45720" rtlCol="0" anchor="t">
            <a:normAutofit lnSpcReduction="10000"/>
          </a:bodyPr>
          <a:lstStyle/>
          <a:p>
            <a:pPr marL="0" indent="0">
              <a:buNone/>
            </a:pPr>
            <a:endParaRPr lang="ja-JP" sz="3200">
              <a:latin typeface="HGSoeiKakugothicUB"/>
              <a:ea typeface="HGSoeiKakugothicUB"/>
            </a:endParaRPr>
          </a:p>
          <a:p>
            <a:r>
              <a:rPr lang="ja-JP" altLang="en-US" sz="3200">
                <a:latin typeface="HGSoeiKakugothicUB"/>
                <a:ea typeface="HGSoeiKakugothicUB"/>
              </a:rPr>
              <a:t>学んだこと</a:t>
            </a:r>
            <a:endParaRPr lang="ja-JP" sz="3200">
              <a:ea typeface="游ゴシック"/>
            </a:endParaRPr>
          </a:p>
          <a:p>
            <a:pPr marL="0" indent="0">
              <a:buNone/>
            </a:pPr>
            <a:r>
              <a:rPr lang="ja-JP" altLang="en-US">
                <a:latin typeface="HGSoeiKakugothicUB"/>
                <a:ea typeface="HGSoeiKakugothicUB"/>
              </a:rPr>
              <a:t>→</a:t>
            </a:r>
            <a:r>
              <a:rPr lang="en-US" altLang="ja-JP">
                <a:latin typeface="HGSoeiKakugothicUB"/>
                <a:ea typeface="HGSoeiKakugothicUB"/>
              </a:rPr>
              <a:t>DAO</a:t>
            </a:r>
            <a:r>
              <a:rPr lang="ja-JP" altLang="en-US">
                <a:latin typeface="HGSoeiKakugothicUB"/>
                <a:ea typeface="HGSoeiKakugothicUB"/>
              </a:rPr>
              <a:t>や</a:t>
            </a:r>
            <a:r>
              <a:rPr lang="en-US" altLang="ja-JP">
                <a:latin typeface="HGSoeiKakugothicUB"/>
                <a:ea typeface="HGSoeiKakugothicUB"/>
              </a:rPr>
              <a:t>model</a:t>
            </a:r>
            <a:r>
              <a:rPr lang="ja-JP" altLang="en-US">
                <a:latin typeface="HGSoeiKakugothicUB"/>
                <a:ea typeface="HGSoeiKakugothicUB"/>
              </a:rPr>
              <a:t>の使い方</a:t>
            </a:r>
          </a:p>
          <a:p>
            <a:pPr marL="0" indent="0">
              <a:buNone/>
            </a:pPr>
            <a:r>
              <a:rPr lang="ja-JP" altLang="en-US">
                <a:latin typeface="HGSoeiKakugothicUB"/>
                <a:ea typeface="HGSoeiKakugothicUB"/>
              </a:rPr>
              <a:t>→</a:t>
            </a:r>
            <a:r>
              <a:rPr lang="en-US" altLang="ja-JP">
                <a:latin typeface="HG創英角ﾎﾟｯﾌﾟ体"/>
                <a:ea typeface="+mn-lt"/>
              </a:rPr>
              <a:t>JavaScript</a:t>
            </a:r>
            <a:r>
              <a:rPr lang="ja-JP">
                <a:latin typeface="HGSoeiKakugothicUB"/>
                <a:ea typeface="HGSoeiKakugothicUB"/>
              </a:rPr>
              <a:t>を使って画面に動きを加えること</a:t>
            </a:r>
            <a:endParaRPr lang="en-US">
              <a:ea typeface="游ゴシック" panose="02110004020202020204"/>
            </a:endParaRPr>
          </a:p>
          <a:p>
            <a:pPr>
              <a:buFont typeface="Arial"/>
              <a:buChar char="•"/>
            </a:pPr>
            <a:endParaRPr lang="ja-JP" sz="2600">
              <a:latin typeface="HGSoeiKakugothicUB"/>
              <a:ea typeface="HGSoeiKakugothicUB"/>
            </a:endParaRPr>
          </a:p>
          <a:p>
            <a:pPr>
              <a:buFont typeface="Arial"/>
              <a:buChar char="•"/>
            </a:pPr>
            <a:r>
              <a:rPr lang="ja-JP" altLang="en-US" sz="3200">
                <a:latin typeface="HGSoeiKakugothicUB"/>
                <a:ea typeface="HGSoeiKakugothicUB"/>
              </a:rPr>
              <a:t>反省点</a:t>
            </a:r>
            <a:endParaRPr lang="en-US" altLang="ja-JP" sz="3200">
              <a:latin typeface="Arial"/>
              <a:ea typeface="HGSoeiKakugothicUB"/>
            </a:endParaRPr>
          </a:p>
          <a:p>
            <a:pPr>
              <a:buFont typeface="Arial"/>
              <a:buChar char="•"/>
            </a:pPr>
            <a:r>
              <a:rPr lang="ja-JP" altLang="en-US" sz="2600">
                <a:latin typeface="HGSoeiKakugothicUB"/>
                <a:ea typeface="HGSoeiKakugothicUB"/>
              </a:rPr>
              <a:t>→おおまかなコードを書くことはできたものの、不足部分があって画面に反映されないことが多かった</a:t>
            </a:r>
          </a:p>
          <a:p>
            <a:pPr>
              <a:buFont typeface="Arial"/>
              <a:buChar char="•"/>
            </a:pPr>
            <a:r>
              <a:rPr lang="ja-JP" altLang="en-US" sz="2600">
                <a:latin typeface="HGSoeiKakugothicUB"/>
                <a:ea typeface="HGSoeiKakugothicUB"/>
              </a:rPr>
              <a:t>→詳細機能が未完成になってしまったこと</a:t>
            </a:r>
            <a:endParaRPr lang="ja-JP" altLang="en-US"/>
          </a:p>
          <a:p>
            <a:pPr marL="0" indent="0">
              <a:buNone/>
            </a:pPr>
            <a:endParaRPr lang="ja-JP">
              <a:latin typeface="HGSoeiKakugothicUB"/>
              <a:ea typeface="HGSoeiKakugothicUB"/>
            </a:endParaRPr>
          </a:p>
          <a:p>
            <a:pPr marL="0" indent="0">
              <a:buNone/>
            </a:pPr>
            <a:endParaRPr lang="ja-JP" altLang="en-US" noProof="1">
              <a:latin typeface="HGSoeiKakugothicUB"/>
              <a:ea typeface="HGSoeiKakugothicUB"/>
            </a:endParaRPr>
          </a:p>
          <a:p>
            <a:endParaRPr lang="en-US" altLang="ja-JP">
              <a:latin typeface="HGSoeiKakugothicUB"/>
              <a:ea typeface="HGSoeiKakugothicUB"/>
            </a:endParaRPr>
          </a:p>
          <a:p>
            <a:endParaRPr lang="en-US" altLang="ja-JP">
              <a:latin typeface="HGSoeiKakugothicUB"/>
              <a:ea typeface="HGSoeiKakugothicUB"/>
            </a:endParaRPr>
          </a:p>
          <a:p>
            <a:endParaRPr lang="ja-JP">
              <a:latin typeface="HGSoeiKakugothicUB"/>
              <a:ea typeface="HGSoeiKakugothicUB"/>
            </a:endParaRPr>
          </a:p>
          <a:p>
            <a:endParaRPr lang="ja-JP" altLang="en-US">
              <a:ea typeface="游ゴシック"/>
            </a:endParaRPr>
          </a:p>
          <a:p>
            <a:endParaRPr lang="ja-JP" altLang="en-US">
              <a:ea typeface="游ゴシック"/>
            </a:endParaRPr>
          </a:p>
        </p:txBody>
      </p:sp>
      <p:pic>
        <p:nvPicPr>
          <p:cNvPr id="5" name="図 4" descr="アイコン&#10;&#10;説明は自動で生成されたものです">
            <a:extLst>
              <a:ext uri="{FF2B5EF4-FFF2-40B4-BE49-F238E27FC236}">
                <a16:creationId xmlns:a16="http://schemas.microsoft.com/office/drawing/2014/main" id="{D3347EBD-DD0F-CFC8-EFD7-CAD691A9462D}"/>
              </a:ext>
            </a:extLst>
          </p:cNvPr>
          <p:cNvPicPr>
            <a:picLocks noChangeAspect="1"/>
          </p:cNvPicPr>
          <p:nvPr/>
        </p:nvPicPr>
        <p:blipFill rotWithShape="1">
          <a:blip r:embed="rId3"/>
          <a:srcRect l="26942" t="11266" r="49875" b="22729"/>
          <a:stretch/>
        </p:blipFill>
        <p:spPr>
          <a:xfrm>
            <a:off x="9803834" y="-3643"/>
            <a:ext cx="2390088" cy="6882029"/>
          </a:xfrm>
          <a:prstGeom prst="rect">
            <a:avLst/>
          </a:prstGeom>
          <a:ln>
            <a:noFill/>
          </a:ln>
        </p:spPr>
      </p:pic>
    </p:spTree>
    <p:extLst>
      <p:ext uri="{BB962C8B-B14F-4D97-AF65-F5344CB8AC3E}">
        <p14:creationId xmlns:p14="http://schemas.microsoft.com/office/powerpoint/2010/main" val="3665747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66FD8-4674-AA01-88A7-CD6AE9F77F7F}"/>
              </a:ext>
            </a:extLst>
          </p:cNvPr>
          <p:cNvSpPr>
            <a:spLocks noGrp="1"/>
          </p:cNvSpPr>
          <p:nvPr>
            <p:ph type="title"/>
          </p:nvPr>
        </p:nvSpPr>
        <p:spPr>
          <a:xfrm>
            <a:off x="478766" y="437012"/>
            <a:ext cx="10515600" cy="1325563"/>
          </a:xfrm>
        </p:spPr>
        <p:txBody>
          <a:bodyPr/>
          <a:lstStyle/>
          <a:p>
            <a:r>
              <a:rPr lang="ja-JP" altLang="en-US">
                <a:latin typeface="HGSoeiKakugothicUB"/>
                <a:ea typeface="HGSoeiKakugothicUB"/>
              </a:rPr>
              <a:t>持田　機能担当</a:t>
            </a:r>
          </a:p>
        </p:txBody>
      </p:sp>
      <p:sp>
        <p:nvSpPr>
          <p:cNvPr id="3" name="コンテンツ プレースホルダー 2">
            <a:extLst>
              <a:ext uri="{FF2B5EF4-FFF2-40B4-BE49-F238E27FC236}">
                <a16:creationId xmlns:a16="http://schemas.microsoft.com/office/drawing/2014/main" id="{CAA0C777-DBB7-350A-35E7-0F8E9C07CABD}"/>
              </a:ext>
            </a:extLst>
          </p:cNvPr>
          <p:cNvSpPr>
            <a:spLocks noGrp="1"/>
          </p:cNvSpPr>
          <p:nvPr>
            <p:ph idx="1"/>
          </p:nvPr>
        </p:nvSpPr>
        <p:spPr>
          <a:xfrm>
            <a:off x="866955" y="2012531"/>
            <a:ext cx="5224733" cy="2467905"/>
          </a:xfrm>
        </p:spPr>
        <p:txBody>
          <a:bodyPr vert="horz" lIns="91440" tIns="45720" rIns="91440" bIns="45720" rtlCol="0" anchor="t">
            <a:normAutofit/>
          </a:bodyPr>
          <a:lstStyle/>
          <a:p>
            <a:pPr marL="0" indent="0">
              <a:buNone/>
            </a:pPr>
            <a:r>
              <a:rPr lang="ja-JP" altLang="en-US" sz="3200">
                <a:latin typeface="HGSoeiKakugothicUB"/>
                <a:ea typeface="HGSoeiKakugothicUB"/>
              </a:rPr>
              <a:t>【学んだこと】</a:t>
            </a:r>
          </a:p>
          <a:p>
            <a:pPr marL="0" indent="0">
              <a:buNone/>
            </a:pPr>
            <a:r>
              <a:rPr lang="ja-JP" altLang="en-US">
                <a:latin typeface="HGSoeiKakugothicUB"/>
                <a:ea typeface="HGSoeiKakugothicUB"/>
              </a:rPr>
              <a:t>・粘り強くやってみること</a:t>
            </a:r>
          </a:p>
          <a:p>
            <a:pPr marL="0" indent="0">
              <a:buNone/>
            </a:pPr>
            <a:r>
              <a:rPr lang="ja-JP" altLang="en-US">
                <a:latin typeface="HGSoeiKakugothicUB"/>
                <a:ea typeface="HGSoeiKakugothicUB"/>
              </a:rPr>
              <a:t>・日々の積み重ねの大切さ</a:t>
            </a:r>
          </a:p>
          <a:p>
            <a:pPr marL="0" indent="0">
              <a:buNone/>
            </a:pPr>
            <a:r>
              <a:rPr lang="ja-JP" altLang="en-US">
                <a:latin typeface="HGSoeiKakugothicUB"/>
                <a:ea typeface="HGSoeiKakugothicUB"/>
              </a:rPr>
              <a:t>・開発ツールに慣れた</a:t>
            </a:r>
          </a:p>
          <a:p>
            <a:pPr marL="0" indent="0">
              <a:buNone/>
            </a:pPr>
            <a:endParaRPr lang="ja-JP" altLang="en-US">
              <a:ea typeface="游ゴシック"/>
            </a:endParaRPr>
          </a:p>
        </p:txBody>
      </p:sp>
      <p:pic>
        <p:nvPicPr>
          <p:cNvPr id="5" name="図 4" descr="アイコン&#10;&#10;説明は自動で生成されたものです">
            <a:extLst>
              <a:ext uri="{FF2B5EF4-FFF2-40B4-BE49-F238E27FC236}">
                <a16:creationId xmlns:a16="http://schemas.microsoft.com/office/drawing/2014/main" id="{76EE85CB-08E6-6D54-03D2-62BCD70CE6BA}"/>
              </a:ext>
            </a:extLst>
          </p:cNvPr>
          <p:cNvPicPr>
            <a:picLocks noChangeAspect="1"/>
          </p:cNvPicPr>
          <p:nvPr/>
        </p:nvPicPr>
        <p:blipFill rotWithShape="1">
          <a:blip r:embed="rId3"/>
          <a:srcRect l="26942" t="11266" r="49875" b="22729"/>
          <a:stretch/>
        </p:blipFill>
        <p:spPr>
          <a:xfrm>
            <a:off x="9803834" y="-3643"/>
            <a:ext cx="2390088" cy="6882029"/>
          </a:xfrm>
          <a:prstGeom prst="rect">
            <a:avLst/>
          </a:prstGeom>
          <a:ln>
            <a:noFill/>
          </a:ln>
        </p:spPr>
      </p:pic>
      <p:sp>
        <p:nvSpPr>
          <p:cNvPr id="6" name="テキスト ボックス 5">
            <a:extLst>
              <a:ext uri="{FF2B5EF4-FFF2-40B4-BE49-F238E27FC236}">
                <a16:creationId xmlns:a16="http://schemas.microsoft.com/office/drawing/2014/main" id="{CCBAED28-5021-B1B5-4E12-5E165396E9A3}"/>
              </a:ext>
            </a:extLst>
          </p:cNvPr>
          <p:cNvSpPr txBox="1"/>
          <p:nvPr/>
        </p:nvSpPr>
        <p:spPr>
          <a:xfrm>
            <a:off x="920314" y="4484782"/>
            <a:ext cx="4241961"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latin typeface="HGSoeiKakugothicUB"/>
                <a:ea typeface="HGSoeiKakugothicUB"/>
              </a:rPr>
              <a:t>【今後の目標】</a:t>
            </a:r>
          </a:p>
          <a:p>
            <a:r>
              <a:rPr lang="ja-JP" altLang="en-US" sz="2800">
                <a:latin typeface="HGSoeiKakugothicUB"/>
                <a:ea typeface="HGSoeiKakugothicUB"/>
              </a:rPr>
              <a:t>・Webアプリの</a:t>
            </a:r>
          </a:p>
          <a:p>
            <a:r>
              <a:rPr lang="ja-JP" altLang="en-US" sz="2800">
                <a:latin typeface="HGSoeiKakugothicUB"/>
                <a:ea typeface="HGSoeiKakugothicUB"/>
              </a:rPr>
              <a:t>・自主製作</a:t>
            </a:r>
            <a:endParaRPr lang="ja-JP" sz="2800">
              <a:latin typeface="HGSoeiKakugothicUB"/>
              <a:ea typeface="HGSoeiKakugothicUB"/>
            </a:endParaRPr>
          </a:p>
          <a:p>
            <a:r>
              <a:rPr lang="ja-JP" altLang="en-US" sz="2800">
                <a:latin typeface="HGSoeiKakugothicUB"/>
                <a:ea typeface="HGSoeiKakugothicUB"/>
              </a:rPr>
              <a:t>・報連相</a:t>
            </a:r>
          </a:p>
        </p:txBody>
      </p:sp>
    </p:spTree>
    <p:extLst>
      <p:ext uri="{BB962C8B-B14F-4D97-AF65-F5344CB8AC3E}">
        <p14:creationId xmlns:p14="http://schemas.microsoft.com/office/powerpoint/2010/main" val="3153851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15A099-BB7F-1460-ADF2-55B0163D2A12}"/>
              </a:ext>
            </a:extLst>
          </p:cNvPr>
          <p:cNvSpPr>
            <a:spLocks noGrp="1"/>
          </p:cNvSpPr>
          <p:nvPr>
            <p:ph type="title"/>
          </p:nvPr>
        </p:nvSpPr>
        <p:spPr/>
        <p:txBody>
          <a:bodyPr/>
          <a:lstStyle/>
          <a:p>
            <a:r>
              <a:rPr lang="ja-JP" altLang="en-US">
                <a:latin typeface="HGSoeiKakugothicUB"/>
                <a:ea typeface="HGSoeiKakugothicUB"/>
              </a:rPr>
              <a:t>壱岐　機能担当</a:t>
            </a:r>
            <a:endParaRPr kumimoji="1" lang="ja-JP" altLang="en-US">
              <a:latin typeface="HGSoeiKakugothicUB"/>
              <a:ea typeface="HGSoeiKakugothicUB"/>
            </a:endParaRPr>
          </a:p>
        </p:txBody>
      </p:sp>
      <p:sp>
        <p:nvSpPr>
          <p:cNvPr id="3" name="コンテンツ プレースホルダー 2">
            <a:extLst>
              <a:ext uri="{FF2B5EF4-FFF2-40B4-BE49-F238E27FC236}">
                <a16:creationId xmlns:a16="http://schemas.microsoft.com/office/drawing/2014/main" id="{BA467C6A-3262-E6B8-30D8-E927E47D0E5F}"/>
              </a:ext>
            </a:extLst>
          </p:cNvPr>
          <p:cNvSpPr>
            <a:spLocks noGrp="1"/>
          </p:cNvSpPr>
          <p:nvPr>
            <p:ph idx="1"/>
          </p:nvPr>
        </p:nvSpPr>
        <p:spPr>
          <a:xfrm>
            <a:off x="838200" y="1768116"/>
            <a:ext cx="8689676" cy="4408847"/>
          </a:xfrm>
        </p:spPr>
        <p:txBody>
          <a:bodyPr vert="horz" lIns="91440" tIns="45720" rIns="91440" bIns="45720" rtlCol="0" anchor="t">
            <a:normAutofit/>
          </a:bodyPr>
          <a:lstStyle/>
          <a:p>
            <a:pPr marL="457200" indent="-457200"/>
            <a:r>
              <a:rPr lang="ja-JP" altLang="en-US" b="1">
                <a:latin typeface="HGSoeiKakugothicUB"/>
                <a:ea typeface="HGSoeiKakugothicUB"/>
              </a:rPr>
              <a:t>技術が無いと何もできない</a:t>
            </a:r>
          </a:p>
          <a:p>
            <a:pPr marL="914400" lvl="1" indent="-457200">
              <a:buFont typeface="Courier New" panose="020B0604020202020204" pitchFamily="34" charset="0"/>
              <a:buChar char="o"/>
            </a:pPr>
            <a:r>
              <a:rPr lang="ja-JP">
                <a:latin typeface="HGSoeiKakugothicUB"/>
                <a:ea typeface="HGSoeiKakugothicUB"/>
              </a:rPr>
              <a:t>要件定義での現実的なアイデアが出し。</a:t>
            </a:r>
          </a:p>
          <a:p>
            <a:pPr marL="914400" lvl="1" indent="-457200">
              <a:buFont typeface="Courier New" panose="020B0604020202020204" pitchFamily="34" charset="0"/>
              <a:buChar char="o"/>
            </a:pPr>
            <a:r>
              <a:rPr lang="ja-JP">
                <a:latin typeface="HGSoeiKakugothicUB"/>
                <a:ea typeface="HGSoeiKakugothicUB"/>
              </a:rPr>
              <a:t>DBの構造について意見。</a:t>
            </a:r>
          </a:p>
          <a:p>
            <a:pPr marL="457200" indent="-457200"/>
            <a:r>
              <a:rPr lang="ja-JP" b="1">
                <a:latin typeface="HGSoeiKakugothicUB"/>
                <a:ea typeface="HGSoeiKakugothicUB"/>
              </a:rPr>
              <a:t>目標はバックエンド処理の習得</a:t>
            </a:r>
          </a:p>
          <a:p>
            <a:pPr marL="914400" lvl="1" indent="-457200">
              <a:buFont typeface="Courier New" panose="020B0604020202020204" pitchFamily="34" charset="0"/>
              <a:buChar char="o"/>
            </a:pPr>
            <a:r>
              <a:rPr lang="ja-JP">
                <a:latin typeface="HGSoeiKakugothicUB"/>
                <a:ea typeface="HGSoeiKakugothicUB"/>
              </a:rPr>
              <a:t>自習</a:t>
            </a:r>
          </a:p>
          <a:p>
            <a:pPr marL="914400" lvl="1" indent="-457200">
              <a:buFont typeface="Courier New" panose="020B0604020202020204" pitchFamily="34" charset="0"/>
              <a:buChar char="o"/>
            </a:pPr>
            <a:r>
              <a:rPr lang="ja-JP">
                <a:latin typeface="HGSoeiKakugothicUB"/>
                <a:ea typeface="HGSoeiKakugothicUB"/>
              </a:rPr>
              <a:t>段位認定</a:t>
            </a:r>
          </a:p>
          <a:p>
            <a:pPr marL="457200" indent="-457200"/>
            <a:r>
              <a:rPr lang="ja-JP">
                <a:latin typeface="HGSoeiKakugothicUB"/>
                <a:ea typeface="HGSoeiKakugothicUB"/>
              </a:rPr>
              <a:t>チーム</a:t>
            </a:r>
          </a:p>
          <a:p>
            <a:pPr marL="914400" lvl="1" indent="-457200">
              <a:buFont typeface="Courier New" panose="020B0604020202020204" pitchFamily="34" charset="0"/>
              <a:buChar char="o"/>
            </a:pPr>
            <a:r>
              <a:rPr lang="ja-JP">
                <a:latin typeface="HGSoeiKakugothicUB"/>
                <a:ea typeface="HGSoeiKakugothicUB"/>
              </a:rPr>
              <a:t>プログラミング指導</a:t>
            </a:r>
          </a:p>
          <a:p>
            <a:pPr marL="457200" indent="-457200"/>
            <a:r>
              <a:rPr lang="ja-JP" b="1">
                <a:latin typeface="HGSoeiKakugothicUB"/>
                <a:ea typeface="HGSoeiKakugothicUB"/>
              </a:rPr>
              <a:t>結果：1人でもDBのデータをJSPで表示</a:t>
            </a:r>
          </a:p>
          <a:p>
            <a:pPr marL="457200" indent="-457200"/>
            <a:endParaRPr lang="ja-JP" altLang="en-US">
              <a:ea typeface="游ゴシック"/>
            </a:endParaRPr>
          </a:p>
        </p:txBody>
      </p:sp>
      <p:pic>
        <p:nvPicPr>
          <p:cNvPr id="5" name="図 4" descr="アイコン&#10;&#10;説明は自動で生成されたものです">
            <a:extLst>
              <a:ext uri="{FF2B5EF4-FFF2-40B4-BE49-F238E27FC236}">
                <a16:creationId xmlns:a16="http://schemas.microsoft.com/office/drawing/2014/main" id="{4BE8F579-5283-0450-E068-27E3C4708849}"/>
              </a:ext>
            </a:extLst>
          </p:cNvPr>
          <p:cNvPicPr>
            <a:picLocks noChangeAspect="1"/>
          </p:cNvPicPr>
          <p:nvPr/>
        </p:nvPicPr>
        <p:blipFill rotWithShape="1">
          <a:blip r:embed="rId3"/>
          <a:srcRect l="26942" t="11266" r="49875" b="22729"/>
          <a:stretch/>
        </p:blipFill>
        <p:spPr>
          <a:xfrm>
            <a:off x="9803834" y="-3643"/>
            <a:ext cx="2390088" cy="6882029"/>
          </a:xfrm>
          <a:prstGeom prst="rect">
            <a:avLst/>
          </a:prstGeom>
          <a:ln>
            <a:noFill/>
          </a:ln>
        </p:spPr>
      </p:pic>
    </p:spTree>
    <p:extLst>
      <p:ext uri="{BB962C8B-B14F-4D97-AF65-F5344CB8AC3E}">
        <p14:creationId xmlns:p14="http://schemas.microsoft.com/office/powerpoint/2010/main" val="2181684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5B4751-99E0-A397-771B-A34315167531}"/>
              </a:ext>
            </a:extLst>
          </p:cNvPr>
          <p:cNvSpPr>
            <a:spLocks noGrp="1"/>
          </p:cNvSpPr>
          <p:nvPr>
            <p:ph type="title"/>
          </p:nvPr>
        </p:nvSpPr>
        <p:spPr>
          <a:xfrm>
            <a:off x="838200" y="393347"/>
            <a:ext cx="10515600" cy="1325563"/>
          </a:xfrm>
        </p:spPr>
        <p:txBody>
          <a:bodyPr/>
          <a:lstStyle/>
          <a:p>
            <a:r>
              <a:rPr lang="ja-JP" altLang="en-US" dirty="0">
                <a:latin typeface="HGSoeiKakugothicUB"/>
                <a:ea typeface="HGSoeiKakugothicUB"/>
              </a:rPr>
              <a:t>田島　DBA</a:t>
            </a:r>
            <a:endParaRPr kumimoji="1" lang="ja-JP" altLang="en-US" dirty="0">
              <a:latin typeface="HGSoeiKakugothicUB"/>
              <a:ea typeface="HGSoeiKakugothicUB"/>
            </a:endParaRPr>
          </a:p>
        </p:txBody>
      </p:sp>
      <p:sp>
        <p:nvSpPr>
          <p:cNvPr id="3" name="コンテンツ プレースホルダー 2">
            <a:extLst>
              <a:ext uri="{FF2B5EF4-FFF2-40B4-BE49-F238E27FC236}">
                <a16:creationId xmlns:a16="http://schemas.microsoft.com/office/drawing/2014/main" id="{F7310957-0DA7-9D06-864E-8AF326C75E75}"/>
              </a:ext>
            </a:extLst>
          </p:cNvPr>
          <p:cNvSpPr>
            <a:spLocks noGrp="1"/>
          </p:cNvSpPr>
          <p:nvPr>
            <p:ph idx="1"/>
          </p:nvPr>
        </p:nvSpPr>
        <p:spPr>
          <a:xfrm>
            <a:off x="838200" y="1869168"/>
            <a:ext cx="10515600" cy="4351338"/>
          </a:xfrm>
        </p:spPr>
        <p:txBody>
          <a:bodyPr vert="horz" lIns="91440" tIns="45720" rIns="91440" bIns="45720" rtlCol="0" anchor="t">
            <a:normAutofit/>
          </a:bodyPr>
          <a:lstStyle/>
          <a:p>
            <a:pPr marL="0" indent="0" algn="l" rtl="0">
              <a:buNone/>
            </a:pPr>
            <a:endParaRPr lang="ja-JP" altLang="en-US" dirty="0">
              <a:latin typeface="HG創英角ｺﾞｼｯｸUB" panose="020B0909000000000000" pitchFamily="49" charset="-128"/>
              <a:ea typeface="HG創英角ｺﾞｼｯｸUB" panose="020B0909000000000000" pitchFamily="49" charset="-128"/>
            </a:endParaRPr>
          </a:p>
          <a:p>
            <a:pPr>
              <a:buFont typeface=""/>
              <a:buChar char="•"/>
            </a:pPr>
            <a:r>
              <a:rPr lang="ja-JP" altLang="en-US" b="1" dirty="0">
                <a:latin typeface="HG創英角ｺﾞｼｯｸUB" panose="020B0909000000000000" pitchFamily="49" charset="-128"/>
                <a:ea typeface="HG創英角ｺﾞｼｯｸUB" panose="020B0909000000000000" pitchFamily="49" charset="-128"/>
              </a:rPr>
              <a:t>成長できた点</a:t>
            </a:r>
            <a:r>
              <a:rPr lang="en-US" altLang="ja-JP" b="1" dirty="0">
                <a:latin typeface="HG創英角ｺﾞｼｯｸUB" panose="020B0909000000000000" pitchFamily="49" charset="-128"/>
                <a:ea typeface="HG創英角ｺﾞｼｯｸUB" panose="020B0909000000000000" pitchFamily="49" charset="-128"/>
              </a:rPr>
              <a:t>​</a:t>
            </a:r>
            <a:endParaRPr lang="ja-JP" altLang="en-US" b="1" dirty="0">
              <a:latin typeface="HG創英角ｺﾞｼｯｸUB" panose="020B0909000000000000" pitchFamily="49" charset="-128"/>
              <a:ea typeface="HG創英角ｺﾞｼｯｸUB" panose="020B0909000000000000" pitchFamily="49" charset="-128"/>
            </a:endParaRPr>
          </a:p>
          <a:p>
            <a:pPr>
              <a:buFont typeface=""/>
              <a:buChar char="•"/>
            </a:pPr>
            <a:r>
              <a:rPr lang="ja-JP" altLang="en-US" b="1" dirty="0">
                <a:latin typeface="HG創英角ｺﾞｼｯｸUB" panose="020B0909000000000000" pitchFamily="49" charset="-128"/>
                <a:ea typeface="HG創英角ｺﾞｼｯｸUB" panose="020B0909000000000000" pitchFamily="49" charset="-128"/>
              </a:rPr>
              <a:t>コミュニケーション能力の向上</a:t>
            </a:r>
          </a:p>
          <a:p>
            <a:pPr marL="0" indent="0">
              <a:buNone/>
            </a:pPr>
            <a:r>
              <a:rPr lang="ja-JP" altLang="en-US" b="1" dirty="0">
                <a:latin typeface="HG創英角ｺﾞｼｯｸUB" panose="020B0909000000000000" pitchFamily="49" charset="-128"/>
                <a:ea typeface="HG創英角ｺﾞｼｯｸUB" panose="020B0909000000000000" pitchFamily="49" charset="-128"/>
              </a:rPr>
              <a:t>→開発が進むにつれて発言量を増やすことができた</a:t>
            </a:r>
          </a:p>
          <a:p>
            <a:pPr>
              <a:buFont typeface=""/>
              <a:buChar char="•"/>
            </a:pPr>
            <a:endParaRPr lang="ja-JP" altLang="en-US" b="1" dirty="0">
              <a:latin typeface="HG創英角ｺﾞｼｯｸUB" panose="020B0909000000000000" pitchFamily="49" charset="-128"/>
              <a:ea typeface="HG創英角ｺﾞｼｯｸUB" panose="020B0909000000000000" pitchFamily="49" charset="-128"/>
            </a:endParaRPr>
          </a:p>
          <a:p>
            <a:pPr>
              <a:buFont typeface="Arial" panose="020B0604020202020204" pitchFamily="34" charset="0"/>
              <a:buChar char="•"/>
            </a:pPr>
            <a:r>
              <a:rPr lang="ja-JP" altLang="en-US" b="1" dirty="0">
                <a:latin typeface="HG創英角ｺﾞｼｯｸUB" panose="020B0909000000000000" pitchFamily="49" charset="-128"/>
                <a:ea typeface="HG創英角ｺﾞｼｯｸUB" panose="020B0909000000000000" pitchFamily="49" charset="-128"/>
              </a:rPr>
              <a:t>反省点</a:t>
            </a:r>
            <a:r>
              <a:rPr lang="en-US" altLang="ja-JP" b="1" dirty="0">
                <a:latin typeface="HG創英角ｺﾞｼｯｸUB" panose="020B0909000000000000" pitchFamily="49" charset="-128"/>
                <a:ea typeface="HG創英角ｺﾞｼｯｸUB" panose="020B0909000000000000" pitchFamily="49" charset="-128"/>
              </a:rPr>
              <a:t>​</a:t>
            </a:r>
            <a:endParaRPr lang="ja-JP" altLang="en-US" b="1" dirty="0">
              <a:latin typeface="HG創英角ｺﾞｼｯｸUB" panose="020B0909000000000000" pitchFamily="49" charset="-128"/>
              <a:ea typeface="HG創英角ｺﾞｼｯｸUB" panose="020B0909000000000000" pitchFamily="49" charset="-128"/>
            </a:endParaRPr>
          </a:p>
          <a:p>
            <a:pPr>
              <a:buFont typeface=""/>
              <a:buChar char="•"/>
            </a:pPr>
            <a:r>
              <a:rPr lang="en-US" altLang="ja-JP" b="1" dirty="0" err="1">
                <a:latin typeface="HG創英角ｺﾞｼｯｸUB" panose="020B0909000000000000" pitchFamily="49" charset="-128"/>
                <a:ea typeface="HG創英角ｺﾞｼｯｸUB" panose="020B0909000000000000" pitchFamily="49" charset="-128"/>
              </a:rPr>
              <a:t>DBの構造設計のミス</a:t>
            </a:r>
            <a:endParaRPr lang="en-US" altLang="ja-JP" b="1" dirty="0">
              <a:latin typeface="HG創英角ｺﾞｼｯｸUB" panose="020B0909000000000000" pitchFamily="49" charset="-128"/>
              <a:ea typeface="HG創英角ｺﾞｼｯｸUB" panose="020B0909000000000000" pitchFamily="49" charset="-128"/>
            </a:endParaRPr>
          </a:p>
          <a:p>
            <a:pPr marL="0" indent="0">
              <a:buNone/>
            </a:pPr>
            <a:r>
              <a:rPr lang="en-US" altLang="ja-JP" b="1" dirty="0">
                <a:latin typeface="HG創英角ｺﾞｼｯｸUB" panose="020B0909000000000000" pitchFamily="49" charset="-128"/>
                <a:ea typeface="HG創英角ｺﾞｼｯｸUB" panose="020B0909000000000000" pitchFamily="49" charset="-128"/>
              </a:rPr>
              <a:t>→</a:t>
            </a:r>
            <a:r>
              <a:rPr lang="en-US" altLang="ja-JP" b="1" dirty="0" err="1">
                <a:latin typeface="HG創英角ｺﾞｼｯｸUB" panose="020B0909000000000000" pitchFamily="49" charset="-128"/>
                <a:ea typeface="HG創英角ｺﾞｼｯｸUB" panose="020B0909000000000000" pitchFamily="49" charset="-128"/>
              </a:rPr>
              <a:t>複雑な構造にしてしまい、作業が終わらなかった</a:t>
            </a:r>
            <a:endParaRPr lang="en-US" altLang="ja-JP" b="1" dirty="0">
              <a:latin typeface="HG創英角ｺﾞｼｯｸUB" panose="020B0909000000000000" pitchFamily="49" charset="-128"/>
              <a:ea typeface="HG創英角ｺﾞｼｯｸUB" panose="020B0909000000000000" pitchFamily="49" charset="-128"/>
            </a:endParaRPr>
          </a:p>
          <a:p>
            <a:pPr>
              <a:buFont typeface=""/>
              <a:buChar char="•"/>
            </a:pPr>
            <a:endParaRPr lang="en-US" altLang="ja-JP" b="1" dirty="0">
              <a:latin typeface="HGSoeiKakugothicUB"/>
              <a:ea typeface="游ゴシック"/>
            </a:endParaRPr>
          </a:p>
          <a:p>
            <a:pPr>
              <a:buFont typeface=""/>
              <a:buChar char="•"/>
            </a:pPr>
            <a:endParaRPr lang="en-US" altLang="ja-JP" dirty="0">
              <a:ea typeface="游ゴシック"/>
            </a:endParaRPr>
          </a:p>
          <a:p>
            <a:pPr>
              <a:buFont typeface=""/>
              <a:buChar char="•"/>
            </a:pPr>
            <a:endParaRPr lang="en-US" altLang="ja-JP" dirty="0">
              <a:ea typeface="游ゴシック"/>
            </a:endParaRPr>
          </a:p>
        </p:txBody>
      </p:sp>
      <p:pic>
        <p:nvPicPr>
          <p:cNvPr id="5" name="図 4" descr="アイコン&#10;&#10;説明は自動で生成されたものです">
            <a:extLst>
              <a:ext uri="{FF2B5EF4-FFF2-40B4-BE49-F238E27FC236}">
                <a16:creationId xmlns:a16="http://schemas.microsoft.com/office/drawing/2014/main" id="{727A37D9-3DF1-2F14-8DCE-A89228FFD69A}"/>
              </a:ext>
            </a:extLst>
          </p:cNvPr>
          <p:cNvPicPr>
            <a:picLocks noChangeAspect="1"/>
          </p:cNvPicPr>
          <p:nvPr/>
        </p:nvPicPr>
        <p:blipFill rotWithShape="1">
          <a:blip r:embed="rId3"/>
          <a:srcRect l="26942" t="11266" r="49875" b="22729"/>
          <a:stretch/>
        </p:blipFill>
        <p:spPr>
          <a:xfrm>
            <a:off x="9803834" y="-3643"/>
            <a:ext cx="2390088" cy="6882029"/>
          </a:xfrm>
          <a:prstGeom prst="rect">
            <a:avLst/>
          </a:prstGeom>
          <a:ln>
            <a:noFill/>
          </a:ln>
        </p:spPr>
      </p:pic>
    </p:spTree>
    <p:extLst>
      <p:ext uri="{BB962C8B-B14F-4D97-AF65-F5344CB8AC3E}">
        <p14:creationId xmlns:p14="http://schemas.microsoft.com/office/powerpoint/2010/main" val="3402874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flipV="1">
            <a:off x="1076445" y="969864"/>
            <a:ext cx="2108209" cy="10296"/>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358733"/>
            <a:ext cx="2421401" cy="707886"/>
          </a:xfrm>
          <a:prstGeom prst="rect">
            <a:avLst/>
          </a:prstGeom>
          <a:noFill/>
        </p:spPr>
        <p:txBody>
          <a:bodyPr wrap="square" lIns="91440" tIns="45720" rIns="91440" bIns="45720" rtlCol="0" anchor="t">
            <a:spAutoFit/>
          </a:bodyPr>
          <a:lstStyle/>
          <a:p>
            <a:r>
              <a:rPr lang="ja-JP" sz="4000">
                <a:latin typeface="HGSoeiKakugothicUB"/>
                <a:ea typeface="HGSoeiKakugothicUB"/>
              </a:rPr>
              <a:t>ペルソナ</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1839" y="360092"/>
            <a:ext cx="470364" cy="620069"/>
          </a:xfrm>
          <a:prstGeom prst="rect">
            <a:avLst/>
          </a:prstGeom>
        </p:spPr>
      </p:pic>
      <p:grpSp>
        <p:nvGrpSpPr>
          <p:cNvPr id="16" name="グループ化 15">
            <a:extLst>
              <a:ext uri="{FF2B5EF4-FFF2-40B4-BE49-F238E27FC236}">
                <a16:creationId xmlns:a16="http://schemas.microsoft.com/office/drawing/2014/main" id="{DAA399D5-4C34-0EDD-CE54-AF000C17FB66}"/>
              </a:ext>
            </a:extLst>
          </p:cNvPr>
          <p:cNvGrpSpPr/>
          <p:nvPr/>
        </p:nvGrpSpPr>
        <p:grpSpPr>
          <a:xfrm>
            <a:off x="1068249" y="1978573"/>
            <a:ext cx="4423755" cy="3944059"/>
            <a:chOff x="1249622" y="1978573"/>
            <a:chExt cx="4409471" cy="4015945"/>
          </a:xfrm>
        </p:grpSpPr>
        <p:sp>
          <p:nvSpPr>
            <p:cNvPr id="13" name="正方形/長方形 12">
              <a:extLst>
                <a:ext uri="{FF2B5EF4-FFF2-40B4-BE49-F238E27FC236}">
                  <a16:creationId xmlns:a16="http://schemas.microsoft.com/office/drawing/2014/main" id="{AE07F870-AE15-916D-C468-7F7692B5F278}"/>
                </a:ext>
              </a:extLst>
            </p:cNvPr>
            <p:cNvSpPr/>
            <p:nvPr/>
          </p:nvSpPr>
          <p:spPr>
            <a:xfrm>
              <a:off x="1746123" y="2431654"/>
              <a:ext cx="3912970" cy="3562864"/>
            </a:xfrm>
            <a:prstGeom prst="roundRect">
              <a:avLst/>
            </a:prstGeom>
            <a:noFill/>
            <a:ln>
              <a:solidFill>
                <a:srgbClr val="3E891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ja-JP" sz="2400">
                <a:solidFill>
                  <a:schemeClr val="tx1"/>
                </a:solidFill>
                <a:latin typeface="游ゴシック"/>
                <a:ea typeface="游ゴシック"/>
              </a:endParaRPr>
            </a:p>
          </p:txBody>
        </p:sp>
        <p:sp>
          <p:nvSpPr>
            <p:cNvPr id="6" name="正方形/長方形 5">
              <a:extLst>
                <a:ext uri="{FF2B5EF4-FFF2-40B4-BE49-F238E27FC236}">
                  <a16:creationId xmlns:a16="http://schemas.microsoft.com/office/drawing/2014/main" id="{C4148B41-4C2F-49D6-0583-1C18C3D1D12B}"/>
                </a:ext>
              </a:extLst>
            </p:cNvPr>
            <p:cNvSpPr/>
            <p:nvPr/>
          </p:nvSpPr>
          <p:spPr>
            <a:xfrm>
              <a:off x="1249622" y="1978573"/>
              <a:ext cx="4199589" cy="3562864"/>
            </a:xfrm>
            <a:prstGeom prst="roundRect">
              <a:avLst/>
            </a:prstGeom>
            <a:solidFill>
              <a:srgbClr val="FCFBDC"/>
            </a:solidFill>
            <a:ln>
              <a:solidFill>
                <a:srgbClr val="96E07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2800" u="sng">
                  <a:solidFill>
                    <a:schemeClr val="tx1"/>
                  </a:solidFill>
                  <a:latin typeface="HGSoeiKakugothicUB"/>
                  <a:ea typeface="HGSoeiKakugothicUB"/>
                </a:rPr>
                <a:t>プロフィール</a:t>
              </a:r>
              <a:endParaRPr lang="en-US" altLang="ja-JP" sz="2800" u="sng">
                <a:solidFill>
                  <a:schemeClr val="tx1"/>
                </a:solidFill>
                <a:latin typeface="HGSoeiKakugothicUB"/>
                <a:ea typeface="HGSoeiKakugothicUB"/>
              </a:endParaRPr>
            </a:p>
            <a:p>
              <a:r>
                <a:rPr lang="ja-JP" sz="2400">
                  <a:solidFill>
                    <a:schemeClr val="tx1"/>
                  </a:solidFill>
                  <a:latin typeface="HGSoeiKakugothicUB"/>
                  <a:ea typeface="HGSoeiKakugothicUB"/>
                </a:rPr>
                <a:t>28歳</a:t>
              </a:r>
              <a:r>
                <a:rPr lang="ja-JP" altLang="en-US" sz="2400">
                  <a:solidFill>
                    <a:schemeClr val="tx1"/>
                  </a:solidFill>
                  <a:latin typeface="HGSoeiKakugothicUB"/>
                  <a:ea typeface="HGSoeiKakugothicUB"/>
                </a:rPr>
                <a:t>　独身</a:t>
              </a:r>
              <a:r>
                <a:rPr lang="ja-JP" sz="2400">
                  <a:solidFill>
                    <a:schemeClr val="tx1"/>
                  </a:solidFill>
                  <a:latin typeface="HGSoeiKakugothicUB"/>
                  <a:ea typeface="HGSoeiKakugothicUB"/>
                </a:rPr>
                <a:t>男性</a:t>
              </a:r>
              <a:endParaRPr lang="en-US" altLang="ja-JP" sz="2400">
                <a:solidFill>
                  <a:schemeClr val="tx1"/>
                </a:solidFill>
                <a:latin typeface="HGSoeiKakugothicUB"/>
                <a:ea typeface="HGSoeiKakugothicUB"/>
              </a:endParaRPr>
            </a:p>
            <a:p>
              <a:r>
                <a:rPr lang="ja-JP" sz="2400">
                  <a:solidFill>
                    <a:schemeClr val="tx1"/>
                  </a:solidFill>
                  <a:latin typeface="HGSoeiKakugothicUB"/>
                  <a:ea typeface="HGSoeiKakugothicUB"/>
                </a:rPr>
                <a:t>職業：会社員（週5出社）</a:t>
              </a:r>
              <a:endParaRPr lang="en-US" altLang="ja-JP" sz="2400">
                <a:solidFill>
                  <a:schemeClr val="tx1"/>
                </a:solidFill>
                <a:latin typeface="HGSoeiKakugothicUB"/>
                <a:ea typeface="HGSoeiKakugothicUB"/>
              </a:endParaRPr>
            </a:p>
            <a:p>
              <a:r>
                <a:rPr lang="ja-JP" sz="2400">
                  <a:solidFill>
                    <a:schemeClr val="tx1"/>
                  </a:solidFill>
                  <a:latin typeface="HGSoeiKakugothicUB"/>
                  <a:ea typeface="HGSoeiKakugothicUB"/>
                </a:rPr>
                <a:t>趣味：筋トレ</a:t>
              </a:r>
              <a:endParaRPr lang="en-US" altLang="ja-JP" sz="2400">
                <a:solidFill>
                  <a:schemeClr val="tx1"/>
                </a:solidFill>
                <a:latin typeface="HGSoeiKakugothicUB"/>
                <a:ea typeface="HGSoeiKakugothicUB"/>
              </a:endParaRPr>
            </a:p>
            <a:p>
              <a:r>
                <a:rPr lang="ja-JP" sz="2400">
                  <a:solidFill>
                    <a:schemeClr val="tx1"/>
                  </a:solidFill>
                  <a:latin typeface="HGSoeiKakugothicUB"/>
                  <a:ea typeface="HGSoeiKakugothicUB"/>
                </a:rPr>
                <a:t>部活動：陸上（長距離</a:t>
              </a:r>
              <a:r>
                <a:rPr lang="ja-JP" sz="2400">
                  <a:solidFill>
                    <a:schemeClr val="tx1"/>
                  </a:solidFill>
                  <a:latin typeface="游ゴシック"/>
                  <a:ea typeface="游ゴシック"/>
                </a:rPr>
                <a:t>）</a:t>
              </a:r>
            </a:p>
            <a:p>
              <a:r>
                <a:rPr lang="ja-JP" sz="2400">
                  <a:solidFill>
                    <a:schemeClr val="tx1"/>
                  </a:solidFill>
                  <a:latin typeface="HGSoeiKakugothicUB"/>
                  <a:ea typeface="HGSoeiKakugothicUB"/>
                </a:rPr>
                <a:t>性格：自分の理想像がある</a:t>
              </a:r>
              <a:endParaRPr lang="ja-JP"/>
            </a:p>
          </p:txBody>
        </p:sp>
      </p:grpSp>
      <p:grpSp>
        <p:nvGrpSpPr>
          <p:cNvPr id="15" name="グループ化 14">
            <a:extLst>
              <a:ext uri="{FF2B5EF4-FFF2-40B4-BE49-F238E27FC236}">
                <a16:creationId xmlns:a16="http://schemas.microsoft.com/office/drawing/2014/main" id="{DBB1AF41-D9BE-6703-CFC3-4D7292C3F1C7}"/>
              </a:ext>
            </a:extLst>
          </p:cNvPr>
          <p:cNvGrpSpPr/>
          <p:nvPr/>
        </p:nvGrpSpPr>
        <p:grpSpPr>
          <a:xfrm>
            <a:off x="6260224" y="1978573"/>
            <a:ext cx="4931898" cy="3945356"/>
            <a:chOff x="5699649" y="2071248"/>
            <a:chExt cx="4572634" cy="3923270"/>
          </a:xfrm>
        </p:grpSpPr>
        <p:sp>
          <p:nvSpPr>
            <p:cNvPr id="14" name="正方形/長方形 13">
              <a:extLst>
                <a:ext uri="{FF2B5EF4-FFF2-40B4-BE49-F238E27FC236}">
                  <a16:creationId xmlns:a16="http://schemas.microsoft.com/office/drawing/2014/main" id="{9B6E48B3-AF5B-E3D1-815C-2027885F946F}"/>
                </a:ext>
              </a:extLst>
            </p:cNvPr>
            <p:cNvSpPr/>
            <p:nvPr/>
          </p:nvSpPr>
          <p:spPr>
            <a:xfrm>
              <a:off x="6091583" y="2431654"/>
              <a:ext cx="4180700" cy="3562864"/>
            </a:xfrm>
            <a:prstGeom prst="roundRect">
              <a:avLst/>
            </a:prstGeom>
            <a:noFill/>
            <a:ln>
              <a:solidFill>
                <a:srgbClr val="3E891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sz="2400">
                  <a:solidFill>
                    <a:schemeClr val="tx1"/>
                  </a:solidFill>
                  <a:latin typeface="游ゴシック"/>
                  <a:ea typeface="游ゴシック"/>
                </a:rPr>
                <a:t>）</a:t>
              </a:r>
              <a:endParaRPr lang="en-US" altLang="ja-JP" sz="2800">
                <a:solidFill>
                  <a:schemeClr val="tx1"/>
                </a:solidFill>
                <a:latin typeface="游ゴシック"/>
                <a:ea typeface="游ゴシック"/>
              </a:endParaRPr>
            </a:p>
          </p:txBody>
        </p:sp>
        <p:sp>
          <p:nvSpPr>
            <p:cNvPr id="10" name="正方形/長方形 9">
              <a:extLst>
                <a:ext uri="{FF2B5EF4-FFF2-40B4-BE49-F238E27FC236}">
                  <a16:creationId xmlns:a16="http://schemas.microsoft.com/office/drawing/2014/main" id="{40F5BC9C-F49A-9100-7CE7-A1EC96AFD269}"/>
                </a:ext>
              </a:extLst>
            </p:cNvPr>
            <p:cNvSpPr/>
            <p:nvPr/>
          </p:nvSpPr>
          <p:spPr>
            <a:xfrm>
              <a:off x="5699649" y="2071248"/>
              <a:ext cx="4282250" cy="3552567"/>
            </a:xfrm>
            <a:prstGeom prst="roundRect">
              <a:avLst/>
            </a:prstGeom>
            <a:solidFill>
              <a:srgbClr val="FCFBDC"/>
            </a:solidFill>
            <a:ln>
              <a:solidFill>
                <a:srgbClr val="96E07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2800" u="sng">
                  <a:solidFill>
                    <a:schemeClr val="tx1"/>
                  </a:solidFill>
                  <a:latin typeface="HGSoeiKakugothicUB"/>
                  <a:ea typeface="HGSoeiKakugothicUB"/>
                </a:rPr>
                <a:t>料理</a:t>
              </a:r>
              <a:endParaRPr lang="ja-JP" sz="2800" u="sng">
                <a:solidFill>
                  <a:schemeClr val="tx1"/>
                </a:solidFill>
                <a:latin typeface="HGSoeiKakugothicUB"/>
                <a:ea typeface="HGSoeiKakugothicUB"/>
              </a:endParaRPr>
            </a:p>
            <a:p>
              <a:r>
                <a:rPr lang="ja-JP" altLang="en-US" sz="2800">
                  <a:solidFill>
                    <a:schemeClr val="tx1"/>
                  </a:solidFill>
                  <a:latin typeface="HGSoeiKakugothicUB"/>
                  <a:ea typeface="HGSoeiKakugothicUB"/>
                </a:rPr>
                <a:t>・するし、できる</a:t>
              </a:r>
              <a:endParaRPr lang="ja-JP" sz="2800">
                <a:solidFill>
                  <a:schemeClr val="tx1"/>
                </a:solidFill>
                <a:latin typeface="HGSoeiKakugothicUB"/>
                <a:ea typeface="HGSoeiKakugothicUB"/>
              </a:endParaRPr>
            </a:p>
            <a:p>
              <a:r>
                <a:rPr lang="ja-JP" altLang="en-US" sz="2800">
                  <a:solidFill>
                    <a:schemeClr val="tx1"/>
                  </a:solidFill>
                  <a:latin typeface="HGSoeiKakugothicUB"/>
                  <a:ea typeface="HGSoeiKakugothicUB"/>
                </a:rPr>
                <a:t>・タレや調味料は好き</a:t>
              </a:r>
            </a:p>
            <a:p>
              <a:r>
                <a:rPr lang="ja-JP" altLang="en-US" sz="2800">
                  <a:solidFill>
                    <a:schemeClr val="tx1"/>
                  </a:solidFill>
                  <a:latin typeface="HGSoeiKakugothicUB"/>
                  <a:ea typeface="HGSoeiKakugothicUB"/>
                </a:rPr>
                <a:t>・レシピを自分流に</a:t>
              </a:r>
            </a:p>
            <a:p>
              <a:r>
                <a:rPr lang="ja-JP" altLang="en-US" sz="2800">
                  <a:solidFill>
                    <a:schemeClr val="tx1"/>
                  </a:solidFill>
                  <a:latin typeface="HGSoeiKakugothicUB"/>
                  <a:ea typeface="HGSoeiKakugothicUB"/>
                </a:rPr>
                <a:t>　アレンジするのが好き</a:t>
              </a:r>
            </a:p>
          </p:txBody>
        </p:sp>
      </p:grpSp>
    </p:spTree>
    <p:extLst>
      <p:ext uri="{BB962C8B-B14F-4D97-AF65-F5344CB8AC3E}">
        <p14:creationId xmlns:p14="http://schemas.microsoft.com/office/powerpoint/2010/main" val="2011545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0826D3-2D93-3A5A-8314-031A22CB1BB2}"/>
              </a:ext>
            </a:extLst>
          </p:cNvPr>
          <p:cNvSpPr>
            <a:spLocks noGrp="1"/>
          </p:cNvSpPr>
          <p:nvPr>
            <p:ph type="title"/>
          </p:nvPr>
        </p:nvSpPr>
        <p:spPr/>
        <p:txBody>
          <a:bodyPr/>
          <a:lstStyle/>
          <a:p>
            <a:r>
              <a:rPr lang="ja-JP" altLang="en-US">
                <a:latin typeface="HGSoeiKakugothicUB"/>
                <a:ea typeface="HGSoeiKakugothicUB"/>
              </a:rPr>
              <a:t>三上</a:t>
            </a:r>
            <a:r>
              <a:rPr lang="ja-JP" altLang="en-US">
                <a:latin typeface="HGSoeiKakugothicUB"/>
                <a:ea typeface="HGSoeiKakugothicUB"/>
                <a:cs typeface="+mj-lt"/>
              </a:rPr>
              <a:t>　</a:t>
            </a:r>
            <a:r>
              <a:rPr lang="ja-JP">
                <a:latin typeface="HGSoeiKakugothicUB"/>
                <a:ea typeface="HGSoeiKakugothicUB"/>
                <a:cs typeface="+mj-lt"/>
              </a:rPr>
              <a:t>品質管理担当</a:t>
            </a:r>
            <a:endParaRPr lang="ja-JP" sz="2800">
              <a:latin typeface="HGSoeiKakugothicUB"/>
              <a:ea typeface="HGSoeiKakugothicUB"/>
            </a:endParaRPr>
          </a:p>
        </p:txBody>
      </p:sp>
      <p:sp>
        <p:nvSpPr>
          <p:cNvPr id="3" name="コンテンツ プレースホルダー 2">
            <a:extLst>
              <a:ext uri="{FF2B5EF4-FFF2-40B4-BE49-F238E27FC236}">
                <a16:creationId xmlns:a16="http://schemas.microsoft.com/office/drawing/2014/main" id="{7DC9E5A3-F7A2-A9CC-82A5-B911E503C14C}"/>
              </a:ext>
            </a:extLst>
          </p:cNvPr>
          <p:cNvSpPr>
            <a:spLocks noGrp="1"/>
          </p:cNvSpPr>
          <p:nvPr>
            <p:ph idx="1"/>
          </p:nvPr>
        </p:nvSpPr>
        <p:spPr>
          <a:xfrm>
            <a:off x="838200" y="1825625"/>
            <a:ext cx="8761563" cy="4351338"/>
          </a:xfrm>
        </p:spPr>
        <p:txBody>
          <a:bodyPr vert="horz" lIns="91440" tIns="45720" rIns="91440" bIns="45720" rtlCol="0" anchor="ctr">
            <a:normAutofit fontScale="92500" lnSpcReduction="10000"/>
          </a:bodyPr>
          <a:lstStyle/>
          <a:p>
            <a:pPr marL="0" indent="0">
              <a:buNone/>
            </a:pPr>
            <a:r>
              <a:rPr lang="ja-JP" altLang="en-US" b="1">
                <a:latin typeface="HGSoeiKakugothicUB"/>
                <a:ea typeface="HGSoeiKakugothicUB"/>
              </a:rPr>
              <a:t>ステータスチェックの機能を実装</a:t>
            </a:r>
          </a:p>
          <a:p>
            <a:pPr marL="0" indent="0">
              <a:buNone/>
            </a:pPr>
            <a:r>
              <a:rPr lang="ja-JP" altLang="en-US" sz="2400">
                <a:latin typeface="HGSoeiKakugothicUB"/>
                <a:ea typeface="HGSoeiKakugothicUB"/>
              </a:rPr>
              <a:t>・ラウンド開始前の人のみ食材を登録できる</a:t>
            </a:r>
          </a:p>
          <a:p>
            <a:pPr marL="0" indent="0">
              <a:buNone/>
            </a:pPr>
            <a:r>
              <a:rPr lang="ja-JP" altLang="en-US" sz="2400">
                <a:latin typeface="HGSoeiKakugothicUB"/>
                <a:ea typeface="HGSoeiKakugothicUB"/>
              </a:rPr>
              <a:t>・本登録前や食材登録前にプレイができない</a:t>
            </a:r>
          </a:p>
          <a:p>
            <a:pPr marL="0" indent="0">
              <a:buNone/>
            </a:pPr>
            <a:endParaRPr lang="ja-JP" altLang="en-US">
              <a:ea typeface="游ゴシック"/>
            </a:endParaRPr>
          </a:p>
          <a:p>
            <a:pPr marL="0" indent="0">
              <a:buNone/>
            </a:pPr>
            <a:r>
              <a:rPr lang="ja-JP" altLang="en-US" b="1">
                <a:latin typeface="HGSoeiKakugothicUB"/>
                <a:ea typeface="HGSoeiKakugothicUB"/>
              </a:rPr>
              <a:t>ツアー、ラウンド、ホールの作成</a:t>
            </a:r>
          </a:p>
          <a:p>
            <a:pPr marL="0" indent="0">
              <a:buNone/>
            </a:pPr>
            <a:r>
              <a:rPr lang="ja-JP" altLang="en-US" sz="2600">
                <a:latin typeface="HGSoeiKakugothicUB"/>
                <a:ea typeface="HGSoeiKakugothicUB"/>
              </a:rPr>
              <a:t>・ツアーの最終ラウンドや最終ホールを判別</a:t>
            </a:r>
          </a:p>
          <a:p>
            <a:pPr marL="0" indent="0">
              <a:buNone/>
            </a:pPr>
            <a:r>
              <a:rPr lang="ja-JP" altLang="en-US" sz="2600">
                <a:latin typeface="HGSoeiKakugothicUB"/>
                <a:ea typeface="HGSoeiKakugothicUB"/>
              </a:rPr>
              <a:t>・新しいラウンド,ホールを作成する</a:t>
            </a:r>
          </a:p>
          <a:p>
            <a:pPr marL="0" indent="0">
              <a:buNone/>
            </a:pPr>
            <a:endParaRPr lang="ja-JP" altLang="en-US">
              <a:ea typeface="游ゴシック"/>
            </a:endParaRPr>
          </a:p>
          <a:p>
            <a:pPr marL="0" indent="0">
              <a:buNone/>
            </a:pPr>
            <a:r>
              <a:rPr lang="ja-JP">
                <a:latin typeface="HGSoeiKakugothicUB"/>
                <a:ea typeface="HGSoeiKakugothicUB"/>
              </a:rPr>
              <a:t>これらのパーツを各機能の間に挟み、</a:t>
            </a:r>
          </a:p>
          <a:p>
            <a:pPr marL="0" indent="0">
              <a:buNone/>
            </a:pPr>
            <a:r>
              <a:rPr lang="ja-JP">
                <a:latin typeface="HGSoeiKakugothicUB"/>
                <a:ea typeface="HGSoeiKakugothicUB"/>
              </a:rPr>
              <a:t>ゲームが正しく進行できるような仕組みを作る</a:t>
            </a:r>
          </a:p>
        </p:txBody>
      </p:sp>
      <p:pic>
        <p:nvPicPr>
          <p:cNvPr id="5" name="図 4" descr="アイコン&#10;&#10;説明は自動で生成されたものです">
            <a:extLst>
              <a:ext uri="{FF2B5EF4-FFF2-40B4-BE49-F238E27FC236}">
                <a16:creationId xmlns:a16="http://schemas.microsoft.com/office/drawing/2014/main" id="{EFF39D5B-181A-FE97-AFBC-D77CEDA253E9}"/>
              </a:ext>
            </a:extLst>
          </p:cNvPr>
          <p:cNvPicPr>
            <a:picLocks noChangeAspect="1"/>
          </p:cNvPicPr>
          <p:nvPr/>
        </p:nvPicPr>
        <p:blipFill rotWithShape="1">
          <a:blip r:embed="rId2"/>
          <a:srcRect l="26942" t="11266" r="49875" b="22729"/>
          <a:stretch/>
        </p:blipFill>
        <p:spPr>
          <a:xfrm>
            <a:off x="9803834" y="-3643"/>
            <a:ext cx="2390088" cy="6882029"/>
          </a:xfrm>
          <a:prstGeom prst="rect">
            <a:avLst/>
          </a:prstGeom>
          <a:ln>
            <a:noFill/>
          </a:ln>
        </p:spPr>
      </p:pic>
    </p:spTree>
    <p:extLst>
      <p:ext uri="{BB962C8B-B14F-4D97-AF65-F5344CB8AC3E}">
        <p14:creationId xmlns:p14="http://schemas.microsoft.com/office/powerpoint/2010/main" val="2275239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C1693F-87C0-6414-5E5E-8B3DBD86F182}"/>
              </a:ext>
            </a:extLst>
          </p:cNvPr>
          <p:cNvSpPr>
            <a:spLocks noGrp="1"/>
          </p:cNvSpPr>
          <p:nvPr>
            <p:ph type="title"/>
          </p:nvPr>
        </p:nvSpPr>
        <p:spPr>
          <a:xfrm>
            <a:off x="2941749" y="440251"/>
            <a:ext cx="3550277" cy="853338"/>
          </a:xfrm>
        </p:spPr>
        <p:txBody>
          <a:bodyPr/>
          <a:lstStyle/>
          <a:p>
            <a:pPr algn="ctr"/>
            <a:r>
              <a:rPr lang="ja-JP">
                <a:latin typeface="HGSoeiKakugothicUB"/>
                <a:ea typeface="HGSoeiKakugothicUB"/>
              </a:rPr>
              <a:t>グループの話</a:t>
            </a:r>
            <a:endParaRPr lang="ja-JP"/>
          </a:p>
        </p:txBody>
      </p:sp>
      <p:sp>
        <p:nvSpPr>
          <p:cNvPr id="3" name="コンテンツ プレースホルダー 2">
            <a:extLst>
              <a:ext uri="{FF2B5EF4-FFF2-40B4-BE49-F238E27FC236}">
                <a16:creationId xmlns:a16="http://schemas.microsoft.com/office/drawing/2014/main" id="{F12E7CC7-A472-1309-BA69-B714CBC2CF32}"/>
              </a:ext>
            </a:extLst>
          </p:cNvPr>
          <p:cNvSpPr>
            <a:spLocks noGrp="1"/>
          </p:cNvSpPr>
          <p:nvPr>
            <p:ph idx="1"/>
          </p:nvPr>
        </p:nvSpPr>
        <p:spPr>
          <a:xfrm>
            <a:off x="2946400" y="1965325"/>
            <a:ext cx="6286500" cy="4364038"/>
          </a:xfrm>
        </p:spPr>
        <p:txBody>
          <a:bodyPr vert="horz" lIns="91440" tIns="45720" rIns="91440" bIns="45720" rtlCol="0" anchor="t">
            <a:normAutofit fontScale="92500" lnSpcReduction="10000"/>
          </a:bodyPr>
          <a:lstStyle/>
          <a:p>
            <a:pPr>
              <a:buFont typeface="Arial"/>
              <a:buChar char="•"/>
            </a:pPr>
            <a:r>
              <a:rPr lang="ja-JP" sz="3600">
                <a:latin typeface="HGSoeiKakugothicUB"/>
                <a:ea typeface="HGSoeiKakugothicUB"/>
              </a:rPr>
              <a:t>問題点</a:t>
            </a:r>
            <a:endParaRPr lang="en-US" altLang="ja-JP" sz="3600">
              <a:latin typeface="HGSoeiKakugothicUB"/>
            </a:endParaRPr>
          </a:p>
          <a:p>
            <a:pPr>
              <a:buFont typeface="Arial"/>
              <a:buChar char="•"/>
            </a:pPr>
            <a:endParaRPr lang="ja-JP" sz="3600">
              <a:latin typeface="HGSoeiKakugothicUB"/>
              <a:ea typeface="HGSoeiKakugothicUB"/>
            </a:endParaRPr>
          </a:p>
          <a:p>
            <a:pPr>
              <a:buFont typeface="Arial"/>
              <a:buChar char="•"/>
            </a:pPr>
            <a:r>
              <a:rPr lang="ja-JP" sz="3600">
                <a:latin typeface="HGSoeiKakugothicUB"/>
                <a:ea typeface="HGSoeiKakugothicUB"/>
              </a:rPr>
              <a:t>良かった点</a:t>
            </a:r>
            <a:endParaRPr lang="en-US" altLang="ja-JP" sz="3600">
              <a:latin typeface="HGSoeiKakugothicUB"/>
              <a:ea typeface="游ゴシック"/>
            </a:endParaRPr>
          </a:p>
          <a:p>
            <a:pPr>
              <a:buFont typeface="Arial"/>
              <a:buChar char="•"/>
            </a:pPr>
            <a:endParaRPr lang="ja-JP" sz="3600">
              <a:latin typeface="HGSoeiKakugothicUB"/>
              <a:ea typeface="HGSoeiKakugothicUB"/>
            </a:endParaRPr>
          </a:p>
          <a:p>
            <a:pPr>
              <a:buFont typeface="Arial"/>
              <a:buChar char="•"/>
            </a:pPr>
            <a:r>
              <a:rPr lang="ja-JP" sz="3600">
                <a:latin typeface="HGSoeiKakugothicUB"/>
                <a:ea typeface="HGSoeiKakugothicUB"/>
              </a:rPr>
              <a:t>問題点、良かった点を踏まえたうえでの改善策</a:t>
            </a:r>
            <a:endParaRPr lang="en-US" altLang="ja-JP" sz="3600">
              <a:latin typeface="HGSoeiKakugothicUB"/>
              <a:ea typeface="游ゴシック"/>
            </a:endParaRPr>
          </a:p>
          <a:p>
            <a:pPr>
              <a:buFont typeface="Arial"/>
              <a:buChar char="•"/>
            </a:pPr>
            <a:endParaRPr lang="ja-JP" sz="3600">
              <a:latin typeface="HGSoeiKakugothicUB"/>
              <a:ea typeface="HGSoeiKakugothicUB"/>
            </a:endParaRPr>
          </a:p>
          <a:p>
            <a:pPr>
              <a:buFont typeface="Arial"/>
              <a:buChar char="•"/>
            </a:pPr>
            <a:r>
              <a:rPr lang="ja-JP" sz="3600">
                <a:latin typeface="HGSoeiKakugothicUB"/>
                <a:ea typeface="HGSoeiKakugothicUB"/>
              </a:rPr>
              <a:t>経験できたこと</a:t>
            </a:r>
            <a:endParaRPr lang="ja-JP"/>
          </a:p>
        </p:txBody>
      </p:sp>
      <p:pic>
        <p:nvPicPr>
          <p:cNvPr id="5" name="図 4">
            <a:extLst>
              <a:ext uri="{FF2B5EF4-FFF2-40B4-BE49-F238E27FC236}">
                <a16:creationId xmlns:a16="http://schemas.microsoft.com/office/drawing/2014/main" id="{D68A65CF-1E9F-B3B0-EB15-4B033CEDFF7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
                    </a14:imgEffect>
                  </a14:imgLayer>
                </a14:imgProps>
              </a:ext>
            </a:extLst>
          </a:blip>
          <a:srcRect l="49437" t="10298" r="27284" b="23618"/>
          <a:stretch/>
        </p:blipFill>
        <p:spPr>
          <a:xfrm>
            <a:off x="1156" y="-26890"/>
            <a:ext cx="2399995" cy="6890317"/>
          </a:xfrm>
          <a:prstGeom prst="rect">
            <a:avLst/>
          </a:prstGeom>
          <a:ln>
            <a:noFill/>
          </a:ln>
        </p:spPr>
      </p:pic>
      <p:pic>
        <p:nvPicPr>
          <p:cNvPr id="7" name="図 6" descr="アイコン&#10;&#10;説明は自動で生成されたものです">
            <a:extLst>
              <a:ext uri="{FF2B5EF4-FFF2-40B4-BE49-F238E27FC236}">
                <a16:creationId xmlns:a16="http://schemas.microsoft.com/office/drawing/2014/main" id="{62EE22BD-CDA0-0995-BA5A-507FCC784A88}"/>
              </a:ext>
            </a:extLst>
          </p:cNvPr>
          <p:cNvPicPr>
            <a:picLocks noChangeAspect="1"/>
          </p:cNvPicPr>
          <p:nvPr/>
        </p:nvPicPr>
        <p:blipFill rotWithShape="1">
          <a:blip r:embed="rId5"/>
          <a:srcRect l="26942" t="11266" r="49875" b="22729"/>
          <a:stretch/>
        </p:blipFill>
        <p:spPr>
          <a:xfrm>
            <a:off x="9803834" y="-3643"/>
            <a:ext cx="2390088" cy="6882029"/>
          </a:xfrm>
          <a:prstGeom prst="rect">
            <a:avLst/>
          </a:prstGeom>
          <a:ln>
            <a:noFill/>
          </a:ln>
        </p:spPr>
      </p:pic>
    </p:spTree>
    <p:extLst>
      <p:ext uri="{BB962C8B-B14F-4D97-AF65-F5344CB8AC3E}">
        <p14:creationId xmlns:p14="http://schemas.microsoft.com/office/powerpoint/2010/main" val="3588934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FDF683AB-6173-CB3A-D3D6-E86C875D0D7A}"/>
              </a:ext>
            </a:extLst>
          </p:cNvPr>
          <p:cNvSpPr/>
          <p:nvPr/>
        </p:nvSpPr>
        <p:spPr>
          <a:xfrm>
            <a:off x="8177191" y="4681946"/>
            <a:ext cx="3144666" cy="1952332"/>
          </a:xfrm>
          <a:prstGeom prst="roundRect">
            <a:avLst/>
          </a:prstGeom>
          <a:solidFill>
            <a:srgbClr val="FCFBDC"/>
          </a:solidFill>
          <a:ln>
            <a:solidFill>
              <a:srgbClr val="3E891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ja-JP" altLang="en-US">
              <a:solidFill>
                <a:srgbClr val="000000"/>
              </a:solidFill>
              <a:latin typeface="HGSoeiKakugothicUB"/>
              <a:ea typeface="HGSoeiKakugothicUB"/>
            </a:endParaRPr>
          </a:p>
          <a:p>
            <a:r>
              <a:rPr lang="ja-JP" altLang="en-US">
                <a:solidFill>
                  <a:srgbClr val="000000"/>
                </a:solidFill>
                <a:latin typeface="HGSoeiKakugothicUB"/>
                <a:ea typeface="HGSoeiKakugothicUB"/>
              </a:rPr>
              <a:t>打開策が見つからない時</a:t>
            </a:r>
            <a:endParaRPr lang="ja-JP">
              <a:solidFill>
                <a:srgbClr val="000000"/>
              </a:solidFill>
              <a:latin typeface="HGSoeiKakugothicUB"/>
              <a:ea typeface="HGSoeiKakugothicUB"/>
            </a:endParaRPr>
          </a:p>
          <a:p>
            <a:r>
              <a:rPr lang="ja-JP">
                <a:solidFill>
                  <a:srgbClr val="000000"/>
                </a:solidFill>
                <a:latin typeface="HGSoeiKakugothicUB"/>
                <a:ea typeface="HGSoeiKakugothicUB"/>
              </a:rPr>
              <a:t>進捗が遅れてい</a:t>
            </a:r>
            <a:r>
              <a:rPr lang="ja-JP" altLang="en-US">
                <a:solidFill>
                  <a:srgbClr val="000000"/>
                </a:solidFill>
                <a:latin typeface="HGSoeiKakugothicUB"/>
                <a:ea typeface="HGSoeiKakugothicUB"/>
              </a:rPr>
              <a:t>る時でも</a:t>
            </a:r>
            <a:r>
              <a:rPr lang="ja-JP">
                <a:solidFill>
                  <a:srgbClr val="000000"/>
                </a:solidFill>
                <a:latin typeface="HGSoeiKakugothicUB"/>
                <a:ea typeface="HGSoeiKakugothicUB"/>
              </a:rPr>
              <a:t>明るい雰囲気を</a:t>
            </a:r>
            <a:r>
              <a:rPr lang="ja-JP" altLang="en-US">
                <a:solidFill>
                  <a:srgbClr val="000000"/>
                </a:solidFill>
                <a:latin typeface="HGSoeiKakugothicUB"/>
                <a:ea typeface="HGSoeiKakugothicUB"/>
              </a:rPr>
              <a:t>維持しながら話し合いができた</a:t>
            </a:r>
            <a:endParaRPr lang="ja-JP">
              <a:solidFill>
                <a:srgbClr val="000000"/>
              </a:solidFill>
              <a:latin typeface="HGSoeiKakugothicUB"/>
              <a:ea typeface="HGSoeiKakugothicUB"/>
            </a:endParaRPr>
          </a:p>
          <a:p>
            <a:pPr algn="ctr"/>
            <a:endParaRPr lang="ja-JP" altLang="en-US">
              <a:latin typeface="HGSoeiKakugothicUB"/>
              <a:ea typeface="HGSoeiKakugothicUB"/>
            </a:endParaRPr>
          </a:p>
        </p:txBody>
      </p:sp>
      <p:sp>
        <p:nvSpPr>
          <p:cNvPr id="13" name="四角形: 角を丸くする 12">
            <a:extLst>
              <a:ext uri="{FF2B5EF4-FFF2-40B4-BE49-F238E27FC236}">
                <a16:creationId xmlns:a16="http://schemas.microsoft.com/office/drawing/2014/main" id="{826498C1-EE41-A086-E0DE-997433490530}"/>
              </a:ext>
            </a:extLst>
          </p:cNvPr>
          <p:cNvSpPr/>
          <p:nvPr/>
        </p:nvSpPr>
        <p:spPr>
          <a:xfrm>
            <a:off x="4435745" y="4694449"/>
            <a:ext cx="3130289" cy="1949829"/>
          </a:xfrm>
          <a:prstGeom prst="roundRect">
            <a:avLst/>
          </a:prstGeom>
          <a:solidFill>
            <a:srgbClr val="FCFBDC"/>
          </a:solidFill>
          <a:ln>
            <a:solidFill>
              <a:srgbClr val="3E891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rgbClr val="000000"/>
                </a:solidFill>
                <a:latin typeface="HGSoeiKakugothicUB"/>
                <a:ea typeface="HGSoeiKakugothicUB"/>
              </a:rPr>
              <a:t>わかる人に質問して</a:t>
            </a:r>
            <a:endParaRPr lang="ja-JP">
              <a:latin typeface="HGSoeiKakugothicUB"/>
              <a:ea typeface="HGSoeiKakugothicUB"/>
            </a:endParaRPr>
          </a:p>
          <a:p>
            <a:pPr algn="ctr"/>
            <a:r>
              <a:rPr lang="ja-JP" altLang="en-US">
                <a:solidFill>
                  <a:srgbClr val="000000"/>
                </a:solidFill>
                <a:latin typeface="HGSoeiKakugothicUB"/>
                <a:ea typeface="HGSoeiKakugothicUB"/>
              </a:rPr>
              <a:t>一緒に正解を考えながら</a:t>
            </a:r>
          </a:p>
          <a:p>
            <a:pPr algn="ctr"/>
            <a:r>
              <a:rPr lang="ja-JP" altLang="en-US">
                <a:solidFill>
                  <a:srgbClr val="000000"/>
                </a:solidFill>
                <a:latin typeface="HGSoeiKakugothicUB"/>
                <a:ea typeface="HGSoeiKakugothicUB"/>
              </a:rPr>
              <a:t>プログラミングを</a:t>
            </a:r>
          </a:p>
          <a:p>
            <a:pPr algn="ctr"/>
            <a:r>
              <a:rPr lang="ja-JP" altLang="en-US">
                <a:solidFill>
                  <a:srgbClr val="000000"/>
                </a:solidFill>
                <a:latin typeface="HGSoeiKakugothicUB"/>
                <a:ea typeface="HGSoeiKakugothicUB"/>
              </a:rPr>
              <a:t>書くようにした</a:t>
            </a:r>
          </a:p>
        </p:txBody>
      </p:sp>
      <p:sp>
        <p:nvSpPr>
          <p:cNvPr id="12" name="四角形: 角を丸くする 11">
            <a:extLst>
              <a:ext uri="{FF2B5EF4-FFF2-40B4-BE49-F238E27FC236}">
                <a16:creationId xmlns:a16="http://schemas.microsoft.com/office/drawing/2014/main" id="{E29D05DD-ACE7-2450-D61C-A998AD6D40B0}"/>
              </a:ext>
            </a:extLst>
          </p:cNvPr>
          <p:cNvSpPr/>
          <p:nvPr/>
        </p:nvSpPr>
        <p:spPr>
          <a:xfrm>
            <a:off x="634496" y="4688618"/>
            <a:ext cx="2986517" cy="1940243"/>
          </a:xfrm>
          <a:prstGeom prst="roundRect">
            <a:avLst/>
          </a:prstGeom>
          <a:solidFill>
            <a:srgbClr val="FCFBDC"/>
          </a:solidFill>
          <a:ln>
            <a:solidFill>
              <a:srgbClr val="3E8914"/>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800" baseline="0">
                <a:solidFill>
                  <a:schemeClr val="tx1"/>
                </a:solidFill>
                <a:latin typeface="HGSoeiKakugothicUB"/>
                <a:ea typeface="HGSoeiKakugothicUB"/>
              </a:rPr>
              <a:t>機能完成させる班</a:t>
            </a:r>
            <a:endParaRPr lang="ja-JP" altLang="en-US">
              <a:solidFill>
                <a:schemeClr val="tx1"/>
              </a:solidFill>
              <a:latin typeface="HGSoeiKakugothicUB"/>
              <a:ea typeface="HGSoeiKakugothicUB"/>
            </a:endParaRPr>
          </a:p>
          <a:p>
            <a:pPr algn="ctr"/>
            <a:r>
              <a:rPr lang="af-ZA" altLang="ja-JP" sz="1800" baseline="0">
                <a:solidFill>
                  <a:schemeClr val="tx1"/>
                </a:solidFill>
                <a:latin typeface="HGSoeiKakugothicUB"/>
                <a:ea typeface="HGSoeiKakugothicUB"/>
              </a:rPr>
              <a:t>CSS</a:t>
            </a:r>
            <a:r>
              <a:rPr lang="ja-JP" altLang="en-US" sz="1800" baseline="0">
                <a:solidFill>
                  <a:schemeClr val="tx1"/>
                </a:solidFill>
                <a:latin typeface="HGSoeiKakugothicUB"/>
                <a:ea typeface="HGSoeiKakugothicUB"/>
              </a:rPr>
              <a:t>触る班</a:t>
            </a:r>
            <a:endParaRPr lang="ja-JP" altLang="en-US">
              <a:solidFill>
                <a:schemeClr val="tx1"/>
              </a:solidFill>
              <a:latin typeface="HGSoeiKakugothicUB"/>
              <a:ea typeface="HGSoeiKakugothicUB"/>
            </a:endParaRPr>
          </a:p>
          <a:p>
            <a:pPr algn="ctr"/>
            <a:r>
              <a:rPr lang="ja-JP" altLang="en-US" sz="1800" baseline="0">
                <a:solidFill>
                  <a:schemeClr val="tx1"/>
                </a:solidFill>
                <a:latin typeface="HGSoeiKakugothicUB"/>
                <a:ea typeface="HGSoeiKakugothicUB"/>
              </a:rPr>
              <a:t>発表資料作る班</a:t>
            </a:r>
            <a:endParaRPr lang="ja-JP" altLang="en-US">
              <a:solidFill>
                <a:schemeClr val="tx1"/>
              </a:solidFill>
              <a:latin typeface="HGSoeiKakugothicUB"/>
              <a:ea typeface="HGSoeiKakugothicUB"/>
            </a:endParaRPr>
          </a:p>
          <a:p>
            <a:pPr algn="ctr"/>
            <a:r>
              <a:rPr lang="ja-JP" altLang="en-US" sz="1800" baseline="0">
                <a:solidFill>
                  <a:schemeClr val="tx1"/>
                </a:solidFill>
                <a:latin typeface="HGSoeiKakugothicUB"/>
                <a:ea typeface="HGSoeiKakugothicUB"/>
              </a:rPr>
              <a:t>分かれて作業ができた</a:t>
            </a:r>
            <a:r>
              <a:rPr lang="ja-JP" altLang="en-US" sz="1800">
                <a:solidFill>
                  <a:schemeClr val="tx1"/>
                </a:solidFill>
                <a:latin typeface="HGSoeiKakugothicUB"/>
                <a:ea typeface="HGSoeiKakugothicUB"/>
                <a:cs typeface="游ゴシック"/>
              </a:rPr>
              <a:t>​</a:t>
            </a:r>
            <a:endParaRPr lang="ja-JP" altLang="en-US">
              <a:solidFill>
                <a:schemeClr val="tx1"/>
              </a:solidFill>
              <a:latin typeface="HGSoeiKakugothicUB"/>
              <a:ea typeface="HGSoeiKakugothicUB"/>
            </a:endParaRPr>
          </a:p>
        </p:txBody>
      </p:sp>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flipV="1">
            <a:off x="1076445" y="976082"/>
            <a:ext cx="1961328" cy="28754"/>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229337"/>
            <a:ext cx="3240912" cy="707886"/>
          </a:xfrm>
          <a:prstGeom prst="rect">
            <a:avLst/>
          </a:prstGeom>
          <a:noFill/>
        </p:spPr>
        <p:txBody>
          <a:bodyPr wrap="square" lIns="91440" tIns="45720" rIns="91440" bIns="45720" rtlCol="0" anchor="t">
            <a:spAutoFit/>
          </a:bodyPr>
          <a:lstStyle/>
          <a:p>
            <a:r>
              <a:rPr lang="ja-JP" altLang="en-US" sz="4000">
                <a:latin typeface="HGSoeiKakugothicUB"/>
                <a:ea typeface="HGSoeiKakugothicUB"/>
              </a:rPr>
              <a:t>改善策</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5478" y="284125"/>
            <a:ext cx="470364" cy="620069"/>
          </a:xfrm>
          <a:prstGeom prst="rect">
            <a:avLst/>
          </a:prstGeom>
        </p:spPr>
      </p:pic>
      <p:sp>
        <p:nvSpPr>
          <p:cNvPr id="2" name="正方形/長方形 1">
            <a:extLst>
              <a:ext uri="{FF2B5EF4-FFF2-40B4-BE49-F238E27FC236}">
                <a16:creationId xmlns:a16="http://schemas.microsoft.com/office/drawing/2014/main" id="{962762C9-1B49-97B7-D1E6-8941887FD2B9}"/>
              </a:ext>
            </a:extLst>
          </p:cNvPr>
          <p:cNvSpPr/>
          <p:nvPr/>
        </p:nvSpPr>
        <p:spPr>
          <a:xfrm>
            <a:off x="630452" y="1379180"/>
            <a:ext cx="3146960" cy="979714"/>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000">
                <a:solidFill>
                  <a:schemeClr val="tx1"/>
                </a:solidFill>
                <a:latin typeface="HGSoeiKakugothicUB"/>
                <a:ea typeface="HGSoeiKakugothicUB"/>
              </a:rPr>
              <a:t>時間管理ができていない</a:t>
            </a:r>
          </a:p>
        </p:txBody>
      </p:sp>
      <p:sp>
        <p:nvSpPr>
          <p:cNvPr id="4" name="正方形/長方形 3">
            <a:extLst>
              <a:ext uri="{FF2B5EF4-FFF2-40B4-BE49-F238E27FC236}">
                <a16:creationId xmlns:a16="http://schemas.microsoft.com/office/drawing/2014/main" id="{D736CB1F-C240-F31C-6D5F-D215423E6965}"/>
              </a:ext>
            </a:extLst>
          </p:cNvPr>
          <p:cNvSpPr/>
          <p:nvPr/>
        </p:nvSpPr>
        <p:spPr>
          <a:xfrm>
            <a:off x="630452" y="3063385"/>
            <a:ext cx="3146960" cy="979714"/>
          </a:xfrm>
          <a:prstGeom prst="rect">
            <a:avLst/>
          </a:prstGeom>
          <a:solidFill>
            <a:srgbClr val="B2F598"/>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rgbClr val="000000"/>
                </a:solidFill>
                <a:latin typeface="HGSoeiKakugothicUB"/>
                <a:ea typeface="HGSoeiKakugothicUB"/>
              </a:rPr>
              <a:t>自分に</a:t>
            </a:r>
            <a:r>
              <a:rPr lang="ja-JP">
                <a:solidFill>
                  <a:srgbClr val="000000"/>
                </a:solidFill>
                <a:latin typeface="HGSoeiKakugothicUB"/>
                <a:ea typeface="HGSoeiKakugothicUB"/>
              </a:rPr>
              <a:t>でき</a:t>
            </a:r>
            <a:r>
              <a:rPr lang="ja-JP" altLang="en-US">
                <a:solidFill>
                  <a:srgbClr val="000000"/>
                </a:solidFill>
                <a:latin typeface="HGSoeiKakugothicUB"/>
                <a:ea typeface="HGSoeiKakugothicUB"/>
              </a:rPr>
              <a:t>る作業を</a:t>
            </a:r>
            <a:endParaRPr lang="ja-JP">
              <a:solidFill>
                <a:srgbClr val="FFFFFF"/>
              </a:solidFill>
              <a:latin typeface="HGSoeiKakugothicUB"/>
              <a:ea typeface="HGSoeiKakugothicUB"/>
            </a:endParaRPr>
          </a:p>
          <a:p>
            <a:pPr algn="ctr"/>
            <a:r>
              <a:rPr lang="ja-JP" altLang="en-US">
                <a:solidFill>
                  <a:srgbClr val="000000"/>
                </a:solidFill>
                <a:latin typeface="HGSoeiKakugothicUB"/>
                <a:ea typeface="HGSoeiKakugothicUB"/>
              </a:rPr>
              <a:t>自分で探す</a:t>
            </a:r>
            <a:endParaRPr lang="ja-JP">
              <a:latin typeface="HGSoeiKakugothicUB"/>
              <a:ea typeface="HGSoeiKakugothicUB"/>
            </a:endParaRPr>
          </a:p>
        </p:txBody>
      </p:sp>
      <p:sp>
        <p:nvSpPr>
          <p:cNvPr id="6" name="正方形/長方形 5">
            <a:extLst>
              <a:ext uri="{FF2B5EF4-FFF2-40B4-BE49-F238E27FC236}">
                <a16:creationId xmlns:a16="http://schemas.microsoft.com/office/drawing/2014/main" id="{DC00AB41-8E32-0C7C-D153-AFEED53345D0}"/>
              </a:ext>
            </a:extLst>
          </p:cNvPr>
          <p:cNvSpPr/>
          <p:nvPr/>
        </p:nvSpPr>
        <p:spPr>
          <a:xfrm>
            <a:off x="4408968" y="3067974"/>
            <a:ext cx="3146960" cy="1023887"/>
          </a:xfrm>
          <a:prstGeom prst="rect">
            <a:avLst/>
          </a:prstGeom>
          <a:solidFill>
            <a:srgbClr val="B2F598"/>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solidFill>
                  <a:srgbClr val="000000"/>
                </a:solidFill>
                <a:latin typeface="HGSoeiKakugothicUB"/>
                <a:ea typeface="HGSoeiKakugothicUB"/>
              </a:rPr>
              <a:t>質問が気軽にできる</a:t>
            </a:r>
            <a:endParaRPr lang="ja-JP">
              <a:latin typeface="HGSoeiKakugothicUB"/>
              <a:ea typeface="HGSoeiKakugothicUB"/>
            </a:endParaRPr>
          </a:p>
          <a:p>
            <a:pPr algn="ctr"/>
            <a:r>
              <a:rPr lang="ja-JP" altLang="en-US">
                <a:solidFill>
                  <a:srgbClr val="000000"/>
                </a:solidFill>
                <a:latin typeface="HGSoeiKakugothicUB"/>
                <a:ea typeface="HGSoeiKakugothicUB"/>
              </a:rPr>
              <a:t>やる気、モチベーションはある</a:t>
            </a:r>
            <a:endParaRPr lang="ja-JP">
              <a:latin typeface="HGSoeiKakugothicUB"/>
              <a:ea typeface="HGSoeiKakugothicUB"/>
            </a:endParaRPr>
          </a:p>
        </p:txBody>
      </p:sp>
      <p:sp>
        <p:nvSpPr>
          <p:cNvPr id="9" name="正方形/長方形 8">
            <a:extLst>
              <a:ext uri="{FF2B5EF4-FFF2-40B4-BE49-F238E27FC236}">
                <a16:creationId xmlns:a16="http://schemas.microsoft.com/office/drawing/2014/main" id="{EA8CABE7-4037-4F87-2914-267ACE863FE9}"/>
              </a:ext>
            </a:extLst>
          </p:cNvPr>
          <p:cNvSpPr/>
          <p:nvPr/>
        </p:nvSpPr>
        <p:spPr>
          <a:xfrm>
            <a:off x="4380214" y="1383772"/>
            <a:ext cx="3031941" cy="980754"/>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2000">
                <a:solidFill>
                  <a:srgbClr val="000000"/>
                </a:solidFill>
                <a:latin typeface="HGSoeiKakugothicUB"/>
                <a:ea typeface="HGSoeiKakugothicUB"/>
              </a:rPr>
              <a:t>技術のある人に頼り切り</a:t>
            </a:r>
            <a:endParaRPr lang="ja-JP" sz="2000">
              <a:latin typeface="HGSoeiKakugothicUB"/>
              <a:ea typeface="HGSoeiKakugothicUB"/>
            </a:endParaRPr>
          </a:p>
        </p:txBody>
      </p:sp>
      <p:sp>
        <p:nvSpPr>
          <p:cNvPr id="10" name="正方形/長方形 9">
            <a:extLst>
              <a:ext uri="{FF2B5EF4-FFF2-40B4-BE49-F238E27FC236}">
                <a16:creationId xmlns:a16="http://schemas.microsoft.com/office/drawing/2014/main" id="{3C58F5B2-3481-F87B-EEE3-71F4DC342F48}"/>
              </a:ext>
            </a:extLst>
          </p:cNvPr>
          <p:cNvSpPr/>
          <p:nvPr/>
        </p:nvSpPr>
        <p:spPr>
          <a:xfrm>
            <a:off x="8174868" y="3062559"/>
            <a:ext cx="3146960" cy="1037223"/>
          </a:xfrm>
          <a:prstGeom prst="rect">
            <a:avLst/>
          </a:prstGeom>
          <a:solidFill>
            <a:srgbClr val="B2F598"/>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solidFill>
                  <a:srgbClr val="000000"/>
                </a:solidFill>
                <a:latin typeface="HGSoeiKakugothicUB"/>
                <a:ea typeface="HGSoeiKakugothicUB"/>
              </a:rPr>
              <a:t>人の意見を否定し</a:t>
            </a:r>
            <a:r>
              <a:rPr lang="ja-JP">
                <a:solidFill>
                  <a:srgbClr val="000000"/>
                </a:solidFill>
                <a:latin typeface="HGSoeiKakugothicUB"/>
                <a:ea typeface="HGSoeiKakugothicUB"/>
              </a:rPr>
              <a:t>ない</a:t>
            </a:r>
          </a:p>
          <a:p>
            <a:pPr algn="ctr"/>
            <a:r>
              <a:rPr lang="ja-JP">
                <a:solidFill>
                  <a:srgbClr val="000000"/>
                </a:solidFill>
                <a:latin typeface="HGSoeiKakugothicUB"/>
                <a:ea typeface="HGSoeiKakugothicUB"/>
                <a:cs typeface="+mn-lt"/>
              </a:rPr>
              <a:t>ポジティブな言葉が</a:t>
            </a:r>
            <a:endParaRPr lang="ja-JP" altLang="en-US">
              <a:solidFill>
                <a:srgbClr val="000000"/>
              </a:solidFill>
              <a:latin typeface="HGSoeiKakugothicUB"/>
              <a:ea typeface="HGSoeiKakugothicUB"/>
              <a:cs typeface="+mn-lt"/>
            </a:endParaRPr>
          </a:p>
          <a:p>
            <a:pPr algn="ctr"/>
            <a:r>
              <a:rPr lang="ja-JP">
                <a:solidFill>
                  <a:srgbClr val="000000"/>
                </a:solidFill>
                <a:latin typeface="HGSoeiKakugothicUB"/>
                <a:ea typeface="HGSoeiKakugothicUB"/>
                <a:cs typeface="+mn-lt"/>
              </a:rPr>
              <a:t>たくさん出てくる</a:t>
            </a:r>
            <a:endParaRPr lang="ja-JP">
              <a:latin typeface="HGSoeiKakugothicUB"/>
              <a:ea typeface="HGSoeiKakugothicUB"/>
            </a:endParaRPr>
          </a:p>
        </p:txBody>
      </p:sp>
      <p:sp>
        <p:nvSpPr>
          <p:cNvPr id="11" name="正方形/長方形 10">
            <a:extLst>
              <a:ext uri="{FF2B5EF4-FFF2-40B4-BE49-F238E27FC236}">
                <a16:creationId xmlns:a16="http://schemas.microsoft.com/office/drawing/2014/main" id="{38C04628-0C0D-708C-12FA-FB7613810A3F}"/>
              </a:ext>
            </a:extLst>
          </p:cNvPr>
          <p:cNvSpPr/>
          <p:nvPr/>
        </p:nvSpPr>
        <p:spPr>
          <a:xfrm>
            <a:off x="8174868" y="1378355"/>
            <a:ext cx="3146960" cy="1037223"/>
          </a:xfrm>
          <a:prstGeom prst="rect">
            <a:avLst/>
          </a:prstGeom>
          <a:solidFill>
            <a:schemeClr val="accent1">
              <a:lumMod val="60000"/>
              <a:lumOff val="40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000">
                <a:solidFill>
                  <a:srgbClr val="000000"/>
                </a:solidFill>
                <a:latin typeface="HGSoeiKakugothicUB"/>
                <a:ea typeface="HGSoeiKakugothicUB"/>
                <a:cs typeface="+mn-lt"/>
              </a:rPr>
              <a:t>費やした時間の割に</a:t>
            </a:r>
            <a:endParaRPr lang="ja-JP" altLang="en-US" sz="2000">
              <a:solidFill>
                <a:srgbClr val="FFFFFF"/>
              </a:solidFill>
              <a:latin typeface="HGSoeiKakugothicUB"/>
              <a:ea typeface="HGSoeiKakugothicUB"/>
              <a:cs typeface="+mn-lt"/>
            </a:endParaRPr>
          </a:p>
          <a:p>
            <a:pPr algn="ctr"/>
            <a:r>
              <a:rPr lang="ja-JP" sz="2000">
                <a:solidFill>
                  <a:srgbClr val="000000"/>
                </a:solidFill>
                <a:latin typeface="HGSoeiKakugothicUB"/>
                <a:ea typeface="HGSoeiKakugothicUB"/>
                <a:cs typeface="+mn-lt"/>
              </a:rPr>
              <a:t>設計ミスが多発した</a:t>
            </a:r>
            <a:endParaRPr lang="ja-JP" sz="2000">
              <a:latin typeface="HGSoeiKakugothicUB"/>
              <a:ea typeface="HGSoeiKakugothicUB"/>
            </a:endParaRPr>
          </a:p>
        </p:txBody>
      </p:sp>
      <p:sp>
        <p:nvSpPr>
          <p:cNvPr id="15" name="乗算記号 14">
            <a:extLst>
              <a:ext uri="{FF2B5EF4-FFF2-40B4-BE49-F238E27FC236}">
                <a16:creationId xmlns:a16="http://schemas.microsoft.com/office/drawing/2014/main" id="{FCA21403-6F31-7A59-6D9C-96F20B04DB48}"/>
              </a:ext>
            </a:extLst>
          </p:cNvPr>
          <p:cNvSpPr/>
          <p:nvPr/>
        </p:nvSpPr>
        <p:spPr>
          <a:xfrm>
            <a:off x="1757958" y="2355599"/>
            <a:ext cx="819509" cy="704490"/>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000000"/>
              </a:solidFill>
            </a:endParaRPr>
          </a:p>
        </p:txBody>
      </p:sp>
      <p:sp>
        <p:nvSpPr>
          <p:cNvPr id="16" name="乗算記号 15">
            <a:extLst>
              <a:ext uri="{FF2B5EF4-FFF2-40B4-BE49-F238E27FC236}">
                <a16:creationId xmlns:a16="http://schemas.microsoft.com/office/drawing/2014/main" id="{DBC8947B-6D87-FDF0-73A4-40854FEF113C}"/>
              </a:ext>
            </a:extLst>
          </p:cNvPr>
          <p:cNvSpPr/>
          <p:nvPr/>
        </p:nvSpPr>
        <p:spPr>
          <a:xfrm>
            <a:off x="5567957" y="2355598"/>
            <a:ext cx="819509" cy="704490"/>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000000"/>
              </a:solidFill>
            </a:endParaRPr>
          </a:p>
        </p:txBody>
      </p:sp>
      <p:sp>
        <p:nvSpPr>
          <p:cNvPr id="17" name="乗算記号 16">
            <a:extLst>
              <a:ext uri="{FF2B5EF4-FFF2-40B4-BE49-F238E27FC236}">
                <a16:creationId xmlns:a16="http://schemas.microsoft.com/office/drawing/2014/main" id="{CF2BB71B-A348-03B8-0757-7805C63B0AC3}"/>
              </a:ext>
            </a:extLst>
          </p:cNvPr>
          <p:cNvSpPr/>
          <p:nvPr/>
        </p:nvSpPr>
        <p:spPr>
          <a:xfrm>
            <a:off x="9334826" y="2369976"/>
            <a:ext cx="819509" cy="704490"/>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000000"/>
              </a:solidFill>
            </a:endParaRPr>
          </a:p>
        </p:txBody>
      </p:sp>
      <p:sp>
        <p:nvSpPr>
          <p:cNvPr id="18" name="次の値と等しい 17">
            <a:extLst>
              <a:ext uri="{FF2B5EF4-FFF2-40B4-BE49-F238E27FC236}">
                <a16:creationId xmlns:a16="http://schemas.microsoft.com/office/drawing/2014/main" id="{E726FCB2-AB28-52B2-4F4D-A34DFDC870AC}"/>
              </a:ext>
            </a:extLst>
          </p:cNvPr>
          <p:cNvSpPr/>
          <p:nvPr/>
        </p:nvSpPr>
        <p:spPr>
          <a:xfrm rot="5400000">
            <a:off x="1852065" y="4137411"/>
            <a:ext cx="575094" cy="47445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19" name="次の値と等しい 18">
            <a:extLst>
              <a:ext uri="{FF2B5EF4-FFF2-40B4-BE49-F238E27FC236}">
                <a16:creationId xmlns:a16="http://schemas.microsoft.com/office/drawing/2014/main" id="{D69B4795-12BD-FF89-DDED-4F60BBB8C31E}"/>
              </a:ext>
            </a:extLst>
          </p:cNvPr>
          <p:cNvSpPr/>
          <p:nvPr/>
        </p:nvSpPr>
        <p:spPr>
          <a:xfrm rot="5400000">
            <a:off x="5719574" y="4166165"/>
            <a:ext cx="575094" cy="47445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20" name="次の値と等しい 19">
            <a:extLst>
              <a:ext uri="{FF2B5EF4-FFF2-40B4-BE49-F238E27FC236}">
                <a16:creationId xmlns:a16="http://schemas.microsoft.com/office/drawing/2014/main" id="{66035156-2B0B-0B83-15B2-DCB1D7D7F107}"/>
              </a:ext>
            </a:extLst>
          </p:cNvPr>
          <p:cNvSpPr/>
          <p:nvPr/>
        </p:nvSpPr>
        <p:spPr>
          <a:xfrm rot="5400000">
            <a:off x="9457688" y="4166166"/>
            <a:ext cx="575094" cy="474452"/>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Tree>
    <p:extLst>
      <p:ext uri="{BB962C8B-B14F-4D97-AF65-F5344CB8AC3E}">
        <p14:creationId xmlns:p14="http://schemas.microsoft.com/office/powerpoint/2010/main" val="3927295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flipV="1">
            <a:off x="1018936" y="959836"/>
            <a:ext cx="3688850" cy="9896"/>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953721" y="229337"/>
            <a:ext cx="4038575" cy="707886"/>
          </a:xfrm>
          <a:prstGeom prst="rect">
            <a:avLst/>
          </a:prstGeom>
          <a:noFill/>
        </p:spPr>
        <p:txBody>
          <a:bodyPr wrap="square" lIns="91440" tIns="45720" rIns="91440" bIns="45720" rtlCol="0" anchor="t">
            <a:spAutoFit/>
          </a:bodyPr>
          <a:lstStyle/>
          <a:p>
            <a:r>
              <a:rPr lang="ja-JP" altLang="en-US" sz="4000" dirty="0">
                <a:latin typeface="HG創英角ｺﾞｼｯｸUB" panose="020B0909000000000000" pitchFamily="49" charset="-128"/>
                <a:ea typeface="HG創英角ｺﾞｼｯｸUB" panose="020B0909000000000000" pitchFamily="49" charset="-128"/>
              </a:rPr>
              <a:t>経験できたこと</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6530" y="195993"/>
            <a:ext cx="470364" cy="620069"/>
          </a:xfrm>
          <a:prstGeom prst="rect">
            <a:avLst/>
          </a:prstGeom>
        </p:spPr>
      </p:pic>
      <p:sp>
        <p:nvSpPr>
          <p:cNvPr id="2" name="テキスト ボックス 1">
            <a:extLst>
              <a:ext uri="{FF2B5EF4-FFF2-40B4-BE49-F238E27FC236}">
                <a16:creationId xmlns:a16="http://schemas.microsoft.com/office/drawing/2014/main" id="{DE5FE26A-8140-158A-DAA7-8BA6A1699842}"/>
              </a:ext>
            </a:extLst>
          </p:cNvPr>
          <p:cNvSpPr txBox="1"/>
          <p:nvPr/>
        </p:nvSpPr>
        <p:spPr>
          <a:xfrm>
            <a:off x="957531" y="2179608"/>
            <a:ext cx="9500556"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3200" dirty="0">
                <a:latin typeface="HG創英角ｺﾞｼｯｸUB" panose="020B0909000000000000" pitchFamily="49" charset="-128"/>
                <a:ea typeface="HG創英角ｺﾞｼｯｸUB" panose="020B0909000000000000" pitchFamily="49" charset="-128"/>
              </a:rPr>
              <a:t>・</a:t>
            </a:r>
            <a:r>
              <a:rPr lang="ja-JP" sz="3200" dirty="0">
                <a:latin typeface="HG創英角ｺﾞｼｯｸUB" panose="020B0909000000000000" pitchFamily="49" charset="-128"/>
                <a:ea typeface="HG創英角ｺﾞｼｯｸUB" panose="020B0909000000000000" pitchFamily="49" charset="-128"/>
              </a:rPr>
              <a:t>ゴルフ知識のあるメンバーがおらず、</a:t>
            </a:r>
            <a:endParaRPr lang="ja-JP" altLang="en-US" sz="3200" dirty="0">
              <a:latin typeface="HG創英角ｺﾞｼｯｸUB" panose="020B0909000000000000" pitchFamily="49" charset="-128"/>
              <a:ea typeface="HG創英角ｺﾞｼｯｸUB" panose="020B0909000000000000" pitchFamily="49" charset="-128"/>
            </a:endParaRPr>
          </a:p>
          <a:p>
            <a:r>
              <a:rPr lang="ja-JP" altLang="en-US" sz="3200" dirty="0">
                <a:latin typeface="HG創英角ｺﾞｼｯｸUB" panose="020B0909000000000000" pitchFamily="49" charset="-128"/>
                <a:ea typeface="HG創英角ｺﾞｼｯｸUB" panose="020B0909000000000000" pitchFamily="49" charset="-128"/>
              </a:rPr>
              <a:t>　</a:t>
            </a:r>
            <a:r>
              <a:rPr lang="ja-JP" sz="3200" dirty="0">
                <a:latin typeface="HG創英角ｺﾞｼｯｸUB" panose="020B0909000000000000" pitchFamily="49" charset="-128"/>
                <a:ea typeface="HG創英角ｺﾞｼｯｸUB" panose="020B0909000000000000" pitchFamily="49" charset="-128"/>
              </a:rPr>
              <a:t>ルールを知ることから始めた。</a:t>
            </a:r>
            <a:r>
              <a:rPr lang="ja-JP" sz="4000" dirty="0">
                <a:latin typeface="HG創英角ｺﾞｼｯｸUB" panose="020B0909000000000000" pitchFamily="49" charset="-128"/>
                <a:ea typeface="HG創英角ｺﾞｼｯｸUB" panose="020B0909000000000000" pitchFamily="49" charset="-128"/>
              </a:rPr>
              <a:t>​</a:t>
            </a:r>
          </a:p>
          <a:p>
            <a:endParaRPr lang="ja-JP" altLang="en-US" sz="3600" dirty="0">
              <a:latin typeface="HG創英角ｺﾞｼｯｸUB" panose="020B0909000000000000" pitchFamily="49" charset="-128"/>
              <a:ea typeface="HG創英角ｺﾞｼｯｸUB" panose="020B0909000000000000" pitchFamily="49" charset="-128"/>
            </a:endParaRPr>
          </a:p>
          <a:p>
            <a:r>
              <a:rPr lang="ja-JP" altLang="en-US" sz="3600" dirty="0">
                <a:latin typeface="HG創英角ｺﾞｼｯｸUB" panose="020B0909000000000000" pitchFamily="49" charset="-128"/>
                <a:ea typeface="HG創英角ｺﾞｼｯｸUB" panose="020B0909000000000000" pitchFamily="49" charset="-128"/>
              </a:rPr>
              <a:t>　</a:t>
            </a:r>
            <a:r>
              <a:rPr lang="ja-JP" sz="3600" dirty="0">
                <a:latin typeface="HG創英角ｺﾞｼｯｸUB" panose="020B0909000000000000" pitchFamily="49" charset="-128"/>
                <a:ea typeface="HG創英角ｺﾞｼｯｸUB" panose="020B0909000000000000" pitchFamily="49" charset="-128"/>
              </a:rPr>
              <a:t>→</a:t>
            </a:r>
            <a:r>
              <a:rPr lang="ja-JP" sz="3600" dirty="0">
                <a:solidFill>
                  <a:srgbClr val="FF0000"/>
                </a:solidFill>
                <a:latin typeface="HG創英角ｺﾞｼｯｸUB" panose="020B0909000000000000" pitchFamily="49" charset="-128"/>
                <a:ea typeface="HG創英角ｺﾞｼｯｸUB" panose="020B0909000000000000" pitchFamily="49" charset="-128"/>
              </a:rPr>
              <a:t>配属後その部署のプロジェクトの知識を​</a:t>
            </a:r>
            <a:endParaRPr lang="ja-JP" altLang="en-US" sz="3600" dirty="0">
              <a:solidFill>
                <a:srgbClr val="FF0000"/>
              </a:solidFill>
              <a:latin typeface="HG創英角ｺﾞｼｯｸUB" panose="020B0909000000000000" pitchFamily="49" charset="-128"/>
              <a:ea typeface="HG創英角ｺﾞｼｯｸUB" panose="020B0909000000000000" pitchFamily="49" charset="-128"/>
            </a:endParaRPr>
          </a:p>
          <a:p>
            <a:r>
              <a:rPr lang="ja-JP" altLang="en-US" sz="3600" dirty="0">
                <a:solidFill>
                  <a:srgbClr val="FF0000"/>
                </a:solidFill>
                <a:latin typeface="HG創英角ｺﾞｼｯｸUB" panose="020B0909000000000000" pitchFamily="49" charset="-128"/>
                <a:ea typeface="HG創英角ｺﾞｼｯｸUB" panose="020B0909000000000000" pitchFamily="49" charset="-128"/>
              </a:rPr>
              <a:t>　　</a:t>
            </a:r>
            <a:r>
              <a:rPr lang="ja-JP" sz="3600" dirty="0">
                <a:solidFill>
                  <a:srgbClr val="FF0000"/>
                </a:solidFill>
                <a:latin typeface="HG創英角ｺﾞｼｯｸUB" panose="020B0909000000000000" pitchFamily="49" charset="-128"/>
                <a:ea typeface="HG創英角ｺﾞｼｯｸUB" panose="020B0909000000000000" pitchFamily="49" charset="-128"/>
              </a:rPr>
              <a:t>増やしながら開発をする練習​</a:t>
            </a:r>
            <a:endParaRPr lang="ja-JP" altLang="en-US" sz="3600" dirty="0">
              <a:solidFill>
                <a:srgbClr val="FF0000"/>
              </a:solidFill>
              <a:latin typeface="HG創英角ｺﾞｼｯｸUB" panose="020B0909000000000000" pitchFamily="49" charset="-128"/>
              <a:ea typeface="HG創英角ｺﾞｼｯｸUB" panose="020B0909000000000000" pitchFamily="49" charset="-128"/>
            </a:endParaRPr>
          </a:p>
        </p:txBody>
      </p:sp>
    </p:spTree>
    <p:extLst>
      <p:ext uri="{BB962C8B-B14F-4D97-AF65-F5344CB8AC3E}">
        <p14:creationId xmlns:p14="http://schemas.microsoft.com/office/powerpoint/2010/main" val="4098100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p:nvPr/>
        </p:nvCxnSpPr>
        <p:spPr>
          <a:xfrm>
            <a:off x="1076445" y="955355"/>
            <a:ext cx="1273455" cy="4481"/>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269352"/>
            <a:ext cx="2241406" cy="707886"/>
          </a:xfrm>
          <a:prstGeom prst="rect">
            <a:avLst/>
          </a:prstGeom>
          <a:noFill/>
        </p:spPr>
        <p:txBody>
          <a:bodyPr wrap="square" lIns="91440" tIns="45720" rIns="91440" bIns="45720" rtlCol="0" anchor="t">
            <a:spAutoFit/>
          </a:bodyPr>
          <a:lstStyle/>
          <a:p>
            <a:r>
              <a:rPr lang="ja-JP" altLang="en-US" sz="4000" dirty="0">
                <a:latin typeface="HG創英角ｺﾞｼｯｸUB" panose="020B0909000000000000" pitchFamily="49" charset="-128"/>
                <a:ea typeface="HG創英角ｺﾞｼｯｸUB" panose="020B0909000000000000" pitchFamily="49" charset="-128"/>
              </a:rPr>
              <a:t>総括</a:t>
            </a:r>
          </a:p>
        </p:txBody>
      </p:sp>
      <p:pic>
        <p:nvPicPr>
          <p:cNvPr id="3" name="図 2" descr="食品, 傘, テーブル が含まれている画像&#10;&#10;自動的に生成された説明">
            <a:extLst>
              <a:ext uri="{FF2B5EF4-FFF2-40B4-BE49-F238E27FC236}">
                <a16:creationId xmlns:a16="http://schemas.microsoft.com/office/drawing/2014/main" id="{C9696CC8-7DFF-91DA-9381-F5FFA2CC11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056" y="311012"/>
            <a:ext cx="470364" cy="620069"/>
          </a:xfrm>
          <a:prstGeom prst="rect">
            <a:avLst/>
          </a:prstGeom>
        </p:spPr>
      </p:pic>
      <p:sp>
        <p:nvSpPr>
          <p:cNvPr id="9" name="テキスト ボックス 8">
            <a:extLst>
              <a:ext uri="{FF2B5EF4-FFF2-40B4-BE49-F238E27FC236}">
                <a16:creationId xmlns:a16="http://schemas.microsoft.com/office/drawing/2014/main" id="{7C7E6B27-B724-98C0-A808-93DBCED9B979}"/>
              </a:ext>
            </a:extLst>
          </p:cNvPr>
          <p:cNvSpPr txBox="1"/>
          <p:nvPr/>
        </p:nvSpPr>
        <p:spPr>
          <a:xfrm>
            <a:off x="1001019" y="1300656"/>
            <a:ext cx="69794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800" dirty="0">
                <a:latin typeface="HGP創英角ｺﾞｼｯｸUB" panose="020B0900000000000000" pitchFamily="50" charset="-128"/>
                <a:ea typeface="HGP創英角ｺﾞｼｯｸUB" panose="020B0900000000000000" pitchFamily="50" charset="-128"/>
              </a:rPr>
              <a:t>知ることへの貪欲さ</a:t>
            </a:r>
          </a:p>
        </p:txBody>
      </p:sp>
      <p:sp>
        <p:nvSpPr>
          <p:cNvPr id="10" name="テキスト ボックス 9">
            <a:extLst>
              <a:ext uri="{FF2B5EF4-FFF2-40B4-BE49-F238E27FC236}">
                <a16:creationId xmlns:a16="http://schemas.microsoft.com/office/drawing/2014/main" id="{269E692C-BCFB-F24F-1FD8-75D78C112A57}"/>
              </a:ext>
            </a:extLst>
          </p:cNvPr>
          <p:cNvSpPr txBox="1"/>
          <p:nvPr/>
        </p:nvSpPr>
        <p:spPr>
          <a:xfrm>
            <a:off x="1000281" y="2635241"/>
            <a:ext cx="1044212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3600" dirty="0">
                <a:ea typeface="HG創英角ﾎﾟｯﾌﾟ体"/>
              </a:rPr>
              <a:t>・</a:t>
            </a:r>
            <a:r>
              <a:rPr lang="ja-JP" sz="3600" dirty="0">
                <a:latin typeface="HGP創英角ｺﾞｼｯｸUB" panose="020B0900000000000000" pitchFamily="50" charset="-128"/>
                <a:ea typeface="HGP創英角ｺﾞｼｯｸUB" panose="020B0900000000000000" pitchFamily="50" charset="-128"/>
              </a:rPr>
              <a:t>メンバーについて</a:t>
            </a:r>
          </a:p>
          <a:p>
            <a:r>
              <a:rPr lang="ja-JP" sz="3600" dirty="0">
                <a:latin typeface="HGP創英角ｺﾞｼｯｸUB" panose="020B0900000000000000" pitchFamily="50" charset="-128"/>
                <a:ea typeface="HGP創英角ｺﾞｼｯｸUB" panose="020B0900000000000000" pitchFamily="50" charset="-128"/>
              </a:rPr>
              <a:t>　どんな人？何ができる人？得手不得手は？</a:t>
            </a:r>
          </a:p>
          <a:p>
            <a:endParaRPr lang="ja-JP" altLang="en-US" sz="3600" dirty="0">
              <a:latin typeface="HGP創英角ｺﾞｼｯｸUB" panose="020B0900000000000000" pitchFamily="50" charset="-128"/>
              <a:ea typeface="HGP創英角ｺﾞｼｯｸUB" panose="020B0900000000000000" pitchFamily="50" charset="-128"/>
            </a:endParaRPr>
          </a:p>
          <a:p>
            <a:r>
              <a:rPr lang="ja-JP" sz="3600" dirty="0">
                <a:latin typeface="HGP創英角ｺﾞｼｯｸUB" panose="020B0900000000000000" pitchFamily="50" charset="-128"/>
                <a:ea typeface="HGP創英角ｺﾞｼｯｸUB" panose="020B0900000000000000" pitchFamily="50" charset="-128"/>
              </a:rPr>
              <a:t>・プログラミングについて</a:t>
            </a:r>
          </a:p>
          <a:p>
            <a:r>
              <a:rPr lang="ja-JP" sz="3600" dirty="0">
                <a:latin typeface="HGP創英角ｺﾞｼｯｸUB" panose="020B0900000000000000" pitchFamily="50" charset="-128"/>
                <a:ea typeface="HGP創英角ｺﾞｼｯｸUB" panose="020B0900000000000000" pitchFamily="50" charset="-128"/>
              </a:rPr>
              <a:t>　どうすれば理想になるかのプロセスを見つけるための選択肢</a:t>
            </a:r>
          </a:p>
        </p:txBody>
      </p:sp>
    </p:spTree>
    <p:extLst>
      <p:ext uri="{BB962C8B-B14F-4D97-AF65-F5344CB8AC3E}">
        <p14:creationId xmlns:p14="http://schemas.microsoft.com/office/powerpoint/2010/main" val="2688899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ダイアグラム が含まれている画像&#10;&#10;自動的に生成された説明">
            <a:extLst>
              <a:ext uri="{FF2B5EF4-FFF2-40B4-BE49-F238E27FC236}">
                <a16:creationId xmlns:a16="http://schemas.microsoft.com/office/drawing/2014/main" id="{F6CC48A5-49F2-EE50-6DEC-56CDD5702799}"/>
              </a:ext>
            </a:extLst>
          </p:cNvPr>
          <p:cNvPicPr>
            <a:picLocks noChangeAspect="1"/>
          </p:cNvPicPr>
          <p:nvPr/>
        </p:nvPicPr>
        <p:blipFill rotWithShape="1">
          <a:blip r:embed="rId2">
            <a:extLst>
              <a:ext uri="{28A0092B-C50C-407E-A947-70E740481C1C}">
                <a14:useLocalDpi xmlns:a14="http://schemas.microsoft.com/office/drawing/2010/main" val="0"/>
              </a:ext>
            </a:extLst>
          </a:blip>
          <a:srcRect l="24518" t="21170" r="16253" b="22563"/>
          <a:stretch/>
        </p:blipFill>
        <p:spPr>
          <a:xfrm>
            <a:off x="10032990" y="4471749"/>
            <a:ext cx="2154554" cy="2024367"/>
          </a:xfrm>
          <a:prstGeom prst="rect">
            <a:avLst/>
          </a:prstGeom>
          <a:ln>
            <a:noFill/>
          </a:ln>
        </p:spPr>
      </p:pic>
      <p:sp>
        <p:nvSpPr>
          <p:cNvPr id="2" name="タイトル 1">
            <a:extLst>
              <a:ext uri="{FF2B5EF4-FFF2-40B4-BE49-F238E27FC236}">
                <a16:creationId xmlns:a16="http://schemas.microsoft.com/office/drawing/2014/main" id="{F547582D-16D2-B4A5-A4C0-A470E1F0F34E}"/>
              </a:ext>
            </a:extLst>
          </p:cNvPr>
          <p:cNvSpPr>
            <a:spLocks noGrp="1"/>
          </p:cNvSpPr>
          <p:nvPr>
            <p:ph type="title"/>
          </p:nvPr>
        </p:nvSpPr>
        <p:spPr/>
        <p:txBody>
          <a:bodyPr/>
          <a:lstStyle/>
          <a:p>
            <a:pPr algn="ctr"/>
            <a:r>
              <a:rPr lang="ja-JP" altLang="en-US" b="1">
                <a:latin typeface="HGPMinchoE"/>
                <a:ea typeface="HGPMinchoE"/>
              </a:rPr>
              <a:t>謝辞</a:t>
            </a:r>
            <a:endParaRPr lang="ja-JP">
              <a:latin typeface="HGPMinchoE"/>
              <a:ea typeface="HGPMinchoE"/>
            </a:endParaRPr>
          </a:p>
        </p:txBody>
      </p:sp>
      <p:sp>
        <p:nvSpPr>
          <p:cNvPr id="3" name="コンテンツ プレースホルダー 2">
            <a:extLst>
              <a:ext uri="{FF2B5EF4-FFF2-40B4-BE49-F238E27FC236}">
                <a16:creationId xmlns:a16="http://schemas.microsoft.com/office/drawing/2014/main" id="{29C55209-DAAA-E9DE-8C64-34E5482BB299}"/>
              </a:ext>
            </a:extLst>
          </p:cNvPr>
          <p:cNvSpPr>
            <a:spLocks noGrp="1"/>
          </p:cNvSpPr>
          <p:nvPr>
            <p:ph idx="1"/>
          </p:nvPr>
        </p:nvSpPr>
        <p:spPr>
          <a:xfrm>
            <a:off x="1190767" y="1700521"/>
            <a:ext cx="10515600" cy="4430949"/>
          </a:xfrm>
        </p:spPr>
        <p:txBody>
          <a:bodyPr vert="horz" lIns="91440" tIns="45720" rIns="91440" bIns="45720" rtlCol="0" anchor="t">
            <a:normAutofit/>
          </a:bodyPr>
          <a:lstStyle/>
          <a:p>
            <a:pPr marL="0" indent="0">
              <a:buNone/>
            </a:pPr>
            <a:r>
              <a:rPr lang="ja-JP">
                <a:latin typeface="HGPMinchoE"/>
                <a:ea typeface="HGPMinchoE"/>
                <a:cs typeface="Browallia New"/>
              </a:rPr>
              <a:t>研修を通じてお世話になった皆様へ</a:t>
            </a:r>
          </a:p>
          <a:p>
            <a:pPr marL="0" indent="0">
              <a:buNone/>
            </a:pPr>
            <a:endParaRPr lang="ja-JP" altLang="en-US">
              <a:latin typeface="HGPMinchoE"/>
              <a:ea typeface="HGPMinchoE"/>
              <a:cs typeface="Browallia New"/>
            </a:endParaRPr>
          </a:p>
          <a:p>
            <a:pPr marL="0" indent="0">
              <a:buNone/>
            </a:pPr>
            <a:r>
              <a:rPr lang="ja-JP">
                <a:latin typeface="HGPMinchoE"/>
                <a:ea typeface="HGPMinchoE"/>
                <a:cs typeface="Browallia New"/>
              </a:rPr>
              <a:t>本日は発表会を見に来ていただいてありがとうございます。</a:t>
            </a:r>
          </a:p>
          <a:p>
            <a:pPr marL="0" indent="0">
              <a:buNone/>
            </a:pPr>
            <a:r>
              <a:rPr lang="ja-JP">
                <a:latin typeface="HGPMinchoE"/>
                <a:ea typeface="HGPMinchoE"/>
                <a:cs typeface="Browallia New"/>
              </a:rPr>
              <a:t>研修を通してお世話になった講師の皆様、クラスのみんな、</a:t>
            </a:r>
            <a:endParaRPr lang="ja-JP" altLang="en-US">
              <a:latin typeface="HGPMinchoE"/>
              <a:ea typeface="HGPMinchoE"/>
              <a:cs typeface="Browallia New"/>
            </a:endParaRPr>
          </a:p>
          <a:p>
            <a:pPr marL="0" indent="0">
              <a:buNone/>
            </a:pPr>
            <a:r>
              <a:rPr lang="ja-JP">
                <a:latin typeface="HGPMinchoE"/>
                <a:ea typeface="HGPMinchoE"/>
                <a:cs typeface="Browallia New"/>
              </a:rPr>
              <a:t>研修に参加させて</a:t>
            </a:r>
            <a:r>
              <a:rPr lang="ja-JP" altLang="en-US">
                <a:latin typeface="HGPMinchoE"/>
                <a:ea typeface="HGPMinchoE"/>
                <a:cs typeface="Browallia New"/>
              </a:rPr>
              <a:t>くださった</a:t>
            </a:r>
            <a:r>
              <a:rPr lang="ja-JP">
                <a:latin typeface="HGPMinchoE"/>
                <a:ea typeface="HGPMinchoE"/>
                <a:cs typeface="Browallia New"/>
              </a:rPr>
              <a:t>企業の方々、運営事務局の方々に</a:t>
            </a:r>
            <a:endParaRPr lang="ja-JP" altLang="en-US">
              <a:latin typeface="HGPMinchoE"/>
              <a:ea typeface="HGPMinchoE"/>
              <a:cs typeface="Browallia New"/>
            </a:endParaRPr>
          </a:p>
          <a:p>
            <a:pPr marL="0" indent="0">
              <a:buNone/>
            </a:pPr>
            <a:r>
              <a:rPr lang="ja-JP">
                <a:latin typeface="HGPMinchoE"/>
                <a:ea typeface="HGPMinchoE"/>
                <a:cs typeface="Browallia New"/>
              </a:rPr>
              <a:t>心より感謝申し上げます。</a:t>
            </a:r>
            <a:endParaRPr lang="ja-JP"/>
          </a:p>
          <a:p>
            <a:pPr marL="0" indent="0">
              <a:buNone/>
            </a:pPr>
            <a:endParaRPr lang="ja-JP" altLang="en-US">
              <a:latin typeface="HGPMinchoE"/>
              <a:ea typeface="HGPMinchoE"/>
              <a:cs typeface="Browallia New"/>
            </a:endParaRPr>
          </a:p>
          <a:p>
            <a:pPr marL="0" indent="0">
              <a:buNone/>
            </a:pPr>
            <a:r>
              <a:rPr lang="ja-JP">
                <a:latin typeface="HGPMinchoE"/>
                <a:ea typeface="HGPMinchoE"/>
                <a:cs typeface="Browallia New"/>
              </a:rPr>
              <a:t>　　</a:t>
            </a:r>
            <a:r>
              <a:rPr lang="ja-JP" altLang="en-US">
                <a:latin typeface="HGPMinchoE"/>
                <a:ea typeface="HGPMinchoE"/>
                <a:cs typeface="Browallia New"/>
              </a:rPr>
              <a:t>　　　　　　　　　　　　　　　</a:t>
            </a:r>
            <a:r>
              <a:rPr lang="ja-JP">
                <a:latin typeface="HGPMinchoE"/>
                <a:ea typeface="HGPMinchoE"/>
                <a:cs typeface="Browallia New"/>
              </a:rPr>
              <a:t>B１チーム浜辺の美しい蝉　一同</a:t>
            </a:r>
            <a:endParaRPr lang="ja-JP" altLang="en-US">
              <a:latin typeface="HGPMinchoE"/>
              <a:ea typeface="HGPMinchoE"/>
              <a:cs typeface="Browallia New"/>
            </a:endParaRPr>
          </a:p>
        </p:txBody>
      </p:sp>
    </p:spTree>
    <p:extLst>
      <p:ext uri="{BB962C8B-B14F-4D97-AF65-F5344CB8AC3E}">
        <p14:creationId xmlns:p14="http://schemas.microsoft.com/office/powerpoint/2010/main" val="1724058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4" descr="ダイアグラム が含まれている画像&#10;&#10;自動的に生成された説明">
            <a:extLst>
              <a:ext uri="{FF2B5EF4-FFF2-40B4-BE49-F238E27FC236}">
                <a16:creationId xmlns:a16="http://schemas.microsoft.com/office/drawing/2014/main" id="{A6CAE3CD-45F0-E315-2809-A81CD54F75A4}"/>
              </a:ext>
            </a:extLst>
          </p:cNvPr>
          <p:cNvPicPr>
            <a:picLocks noChangeAspect="1"/>
          </p:cNvPicPr>
          <p:nvPr/>
        </p:nvPicPr>
        <p:blipFill rotWithShape="1">
          <a:blip r:embed="rId2">
            <a:extLst>
              <a:ext uri="{28A0092B-C50C-407E-A947-70E740481C1C}">
                <a14:useLocalDpi xmlns:a14="http://schemas.microsoft.com/office/drawing/2010/main" val="0"/>
              </a:ext>
            </a:extLst>
          </a:blip>
          <a:srcRect l="24518" t="21170" r="16253" b="22563"/>
          <a:stretch/>
        </p:blipFill>
        <p:spPr>
          <a:xfrm>
            <a:off x="4984214" y="3526258"/>
            <a:ext cx="3146591" cy="2958894"/>
          </a:xfrm>
          <a:prstGeom prst="rect">
            <a:avLst/>
          </a:prstGeom>
          <a:ln>
            <a:noFill/>
          </a:ln>
        </p:spPr>
      </p:pic>
      <p:pic>
        <p:nvPicPr>
          <p:cNvPr id="6" name="図 5" descr="アイコン&#10;&#10;説明は自動で生成されたものです">
            <a:extLst>
              <a:ext uri="{FF2B5EF4-FFF2-40B4-BE49-F238E27FC236}">
                <a16:creationId xmlns:a16="http://schemas.microsoft.com/office/drawing/2014/main" id="{7753691C-623A-F27A-F4BA-69ECBE701B38}"/>
              </a:ext>
            </a:extLst>
          </p:cNvPr>
          <p:cNvPicPr>
            <a:picLocks noChangeAspect="1"/>
          </p:cNvPicPr>
          <p:nvPr/>
        </p:nvPicPr>
        <p:blipFill rotWithShape="1">
          <a:blip r:embed="rId3"/>
          <a:srcRect l="24866" t="11269" r="49925" b="22835"/>
          <a:stretch/>
        </p:blipFill>
        <p:spPr>
          <a:xfrm>
            <a:off x="9594008" y="-729"/>
            <a:ext cx="2598982" cy="6870675"/>
          </a:xfrm>
          <a:prstGeom prst="rect">
            <a:avLst/>
          </a:prstGeom>
          <a:ln>
            <a:noFill/>
          </a:ln>
        </p:spPr>
      </p:pic>
      <p:pic>
        <p:nvPicPr>
          <p:cNvPr id="9" name="図 8">
            <a:extLst>
              <a:ext uri="{FF2B5EF4-FFF2-40B4-BE49-F238E27FC236}">
                <a16:creationId xmlns:a16="http://schemas.microsoft.com/office/drawing/2014/main" id="{1B0978AD-A9EF-ECA6-0B8A-B4B053A8EA2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
                    </a14:imgEffect>
                  </a14:imgLayer>
                </a14:imgProps>
              </a:ext>
            </a:extLst>
          </a:blip>
          <a:srcRect l="48446" t="10911" r="25295" b="23187"/>
          <a:stretch/>
        </p:blipFill>
        <p:spPr>
          <a:xfrm>
            <a:off x="1156" y="-5961"/>
            <a:ext cx="2707275" cy="6871320"/>
          </a:xfrm>
          <a:prstGeom prst="rect">
            <a:avLst/>
          </a:prstGeom>
          <a:ln>
            <a:noFill/>
          </a:ln>
        </p:spPr>
      </p:pic>
      <p:pic>
        <p:nvPicPr>
          <p:cNvPr id="3" name="図 2" descr="図形, アイコン&#10;&#10;説明は自動で生成されたものです">
            <a:extLst>
              <a:ext uri="{FF2B5EF4-FFF2-40B4-BE49-F238E27FC236}">
                <a16:creationId xmlns:a16="http://schemas.microsoft.com/office/drawing/2014/main" id="{1014DF01-2686-85D3-AAB9-44B3C728B3DF}"/>
              </a:ext>
            </a:extLst>
          </p:cNvPr>
          <p:cNvPicPr>
            <a:picLocks noChangeAspect="1"/>
          </p:cNvPicPr>
          <p:nvPr/>
        </p:nvPicPr>
        <p:blipFill>
          <a:blip r:embed="rId6"/>
          <a:stretch>
            <a:fillRect/>
          </a:stretch>
        </p:blipFill>
        <p:spPr>
          <a:xfrm>
            <a:off x="2568850" y="534298"/>
            <a:ext cx="7010125" cy="2862884"/>
          </a:xfrm>
          <a:prstGeom prst="rect">
            <a:avLst/>
          </a:prstGeom>
        </p:spPr>
      </p:pic>
      <p:sp>
        <p:nvSpPr>
          <p:cNvPr id="10" name="テキスト ボックス 9">
            <a:extLst>
              <a:ext uri="{FF2B5EF4-FFF2-40B4-BE49-F238E27FC236}">
                <a16:creationId xmlns:a16="http://schemas.microsoft.com/office/drawing/2014/main" id="{8AC308C0-C2B0-F815-7EE2-7ACDBFFA22BA}"/>
              </a:ext>
            </a:extLst>
          </p:cNvPr>
          <p:cNvSpPr txBox="1"/>
          <p:nvPr/>
        </p:nvSpPr>
        <p:spPr>
          <a:xfrm>
            <a:off x="3190224" y="958392"/>
            <a:ext cx="592372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4000">
                <a:latin typeface="HGSoeiKakugothicUB"/>
                <a:ea typeface="HGSoeiKakugothicUB"/>
              </a:rPr>
              <a:t>ご清聴</a:t>
            </a:r>
            <a:endParaRPr lang="ja-JP" sz="4000">
              <a:latin typeface="HGSoeiKakugothicUB"/>
              <a:ea typeface="HGSoeiKakugothicUB"/>
            </a:endParaRPr>
          </a:p>
          <a:p>
            <a:pPr algn="ctr"/>
            <a:r>
              <a:rPr lang="ja-JP" altLang="en-US" sz="4000">
                <a:latin typeface="HGSoeiKakugothicUB"/>
                <a:ea typeface="HGSoeiKakugothicUB"/>
              </a:rPr>
              <a:t>ありがとうございました</a:t>
            </a:r>
          </a:p>
        </p:txBody>
      </p:sp>
    </p:spTree>
    <p:extLst>
      <p:ext uri="{BB962C8B-B14F-4D97-AF65-F5344CB8AC3E}">
        <p14:creationId xmlns:p14="http://schemas.microsoft.com/office/powerpoint/2010/main" val="1905451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a:cxnSpLocks/>
          </p:cNvCxnSpPr>
          <p:nvPr/>
        </p:nvCxnSpPr>
        <p:spPr>
          <a:xfrm flipV="1">
            <a:off x="1076445" y="1011053"/>
            <a:ext cx="2318613" cy="20595"/>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229337"/>
            <a:ext cx="2318859" cy="707886"/>
          </a:xfrm>
          <a:prstGeom prst="rect">
            <a:avLst/>
          </a:prstGeom>
          <a:noFill/>
        </p:spPr>
        <p:txBody>
          <a:bodyPr wrap="square" lIns="91440" tIns="45720" rIns="91440" bIns="45720" rtlCol="0" anchor="t">
            <a:spAutoFit/>
          </a:bodyPr>
          <a:lstStyle/>
          <a:p>
            <a:r>
              <a:rPr lang="ja-JP" altLang="en-US" sz="4000" dirty="0">
                <a:latin typeface="HGSoeiKakugothicUB"/>
                <a:ea typeface="HGSoeiKakugothicUB"/>
              </a:rPr>
              <a:t>彼の悩み</a:t>
            </a:r>
            <a:endParaRPr kumimoji="1" lang="ja-JP" altLang="en-US" sz="4000" dirty="0">
              <a:latin typeface="HGSoeiKakugothicUB"/>
              <a:ea typeface="HGSoeiKakugothicUB"/>
            </a:endParaRPr>
          </a:p>
        </p:txBody>
      </p:sp>
      <p:pic>
        <p:nvPicPr>
          <p:cNvPr id="9" name="図 8" descr="食品, 傘, テーブル が含まれている画像&#10;&#10;自動的に生成された説明">
            <a:extLst>
              <a:ext uri="{FF2B5EF4-FFF2-40B4-BE49-F238E27FC236}">
                <a16:creationId xmlns:a16="http://schemas.microsoft.com/office/drawing/2014/main" id="{FABFEA25-5337-78E8-87C5-D2477E318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4025" y="370390"/>
            <a:ext cx="470364" cy="620069"/>
          </a:xfrm>
          <a:prstGeom prst="rect">
            <a:avLst/>
          </a:prstGeom>
        </p:spPr>
      </p:pic>
      <p:sp>
        <p:nvSpPr>
          <p:cNvPr id="3" name="思考の吹き出し: 雲形 2">
            <a:extLst>
              <a:ext uri="{FF2B5EF4-FFF2-40B4-BE49-F238E27FC236}">
                <a16:creationId xmlns:a16="http://schemas.microsoft.com/office/drawing/2014/main" id="{BAD17FB5-6D0D-5531-20B3-453281C7FFD0}"/>
              </a:ext>
            </a:extLst>
          </p:cNvPr>
          <p:cNvSpPr/>
          <p:nvPr/>
        </p:nvSpPr>
        <p:spPr>
          <a:xfrm>
            <a:off x="422279" y="2579662"/>
            <a:ext cx="4679045" cy="2237781"/>
          </a:xfrm>
          <a:prstGeom prst="cloudCallout">
            <a:avLst>
              <a:gd name="adj1" fmla="val 36154"/>
              <a:gd name="adj2" fmla="val 77548"/>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C1E4F5"/>
              </a:solidFill>
            </a:endParaRPr>
          </a:p>
        </p:txBody>
      </p:sp>
      <p:sp>
        <p:nvSpPr>
          <p:cNvPr id="4" name="テキスト ボックス 3">
            <a:extLst>
              <a:ext uri="{FF2B5EF4-FFF2-40B4-BE49-F238E27FC236}">
                <a16:creationId xmlns:a16="http://schemas.microsoft.com/office/drawing/2014/main" id="{1FBEE266-BFBD-BBB6-1C32-60DFE4B2718D}"/>
              </a:ext>
            </a:extLst>
          </p:cNvPr>
          <p:cNvSpPr txBox="1"/>
          <p:nvPr/>
        </p:nvSpPr>
        <p:spPr>
          <a:xfrm>
            <a:off x="952283" y="3305432"/>
            <a:ext cx="36914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800">
                <a:latin typeface="HGSoeiKakugothicUB"/>
                <a:ea typeface="HGSoeiKakugothicUB"/>
              </a:rPr>
              <a:t>普段の料理に飽きた</a:t>
            </a:r>
            <a:endParaRPr lang="ja-JP" sz="2800">
              <a:latin typeface="HGSoeiKakugothicUB"/>
              <a:ea typeface="HGSoeiKakugothicUB"/>
            </a:endParaRPr>
          </a:p>
        </p:txBody>
      </p:sp>
      <p:sp>
        <p:nvSpPr>
          <p:cNvPr id="6" name="思考の吹き出し: 雲形 5">
            <a:extLst>
              <a:ext uri="{FF2B5EF4-FFF2-40B4-BE49-F238E27FC236}">
                <a16:creationId xmlns:a16="http://schemas.microsoft.com/office/drawing/2014/main" id="{0BE49DE2-536F-5593-CC37-23D929C00537}"/>
              </a:ext>
            </a:extLst>
          </p:cNvPr>
          <p:cNvSpPr/>
          <p:nvPr/>
        </p:nvSpPr>
        <p:spPr>
          <a:xfrm>
            <a:off x="7230902" y="1039091"/>
            <a:ext cx="4143746" cy="2389909"/>
          </a:xfrm>
          <a:prstGeom prst="cloudCallout">
            <a:avLst>
              <a:gd name="adj1" fmla="val -55389"/>
              <a:gd name="adj2" fmla="val 66545"/>
            </a:avLst>
          </a:prstGeom>
          <a:solidFill>
            <a:schemeClr val="bg1"/>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latin typeface="HG創英角ﾎﾟｯﾌﾟ体" panose="040B0A09000000000000" pitchFamily="49" charset="-128"/>
              <a:ea typeface="HG創英角ﾎﾟｯﾌﾟ体" panose="040B0A09000000000000" pitchFamily="49" charset="-128"/>
            </a:endParaRPr>
          </a:p>
        </p:txBody>
      </p:sp>
      <p:pic>
        <p:nvPicPr>
          <p:cNvPr id="10" name="図 9">
            <a:extLst>
              <a:ext uri="{FF2B5EF4-FFF2-40B4-BE49-F238E27FC236}">
                <a16:creationId xmlns:a16="http://schemas.microsoft.com/office/drawing/2014/main" id="{ED647AEF-045D-2943-0769-C13DD25D08BB}"/>
              </a:ext>
            </a:extLst>
          </p:cNvPr>
          <p:cNvPicPr>
            <a:picLocks noChangeAspect="1"/>
          </p:cNvPicPr>
          <p:nvPr/>
        </p:nvPicPr>
        <p:blipFill>
          <a:blip r:embed="rId5"/>
          <a:stretch>
            <a:fillRect/>
          </a:stretch>
        </p:blipFill>
        <p:spPr>
          <a:xfrm>
            <a:off x="4959718" y="3698553"/>
            <a:ext cx="2271184" cy="3056467"/>
          </a:xfrm>
          <a:prstGeom prst="rect">
            <a:avLst/>
          </a:prstGeom>
        </p:spPr>
      </p:pic>
      <p:sp>
        <p:nvSpPr>
          <p:cNvPr id="11" name="テキスト ボックス 10">
            <a:extLst>
              <a:ext uri="{FF2B5EF4-FFF2-40B4-BE49-F238E27FC236}">
                <a16:creationId xmlns:a16="http://schemas.microsoft.com/office/drawing/2014/main" id="{8CFC6B2C-D6FE-4462-C477-061C189D8A01}"/>
              </a:ext>
            </a:extLst>
          </p:cNvPr>
          <p:cNvSpPr txBox="1"/>
          <p:nvPr/>
        </p:nvSpPr>
        <p:spPr>
          <a:xfrm>
            <a:off x="7583558" y="1973523"/>
            <a:ext cx="3449434" cy="523220"/>
          </a:xfrm>
          <a:prstGeom prst="rect">
            <a:avLst/>
          </a:prstGeom>
          <a:noFill/>
        </p:spPr>
        <p:txBody>
          <a:bodyPr wrap="square" lIns="91440" tIns="45720" rIns="91440" bIns="45720" rtlCol="0" anchor="t">
            <a:spAutoFit/>
          </a:bodyPr>
          <a:lstStyle/>
          <a:p>
            <a:r>
              <a:rPr lang="ja-JP" altLang="en-US" sz="2800">
                <a:latin typeface="HGSoeiKakugothicUB"/>
                <a:ea typeface="HGSoeiKakugothicUB"/>
                <a:cs typeface="+mn-lt"/>
              </a:rPr>
              <a:t>もっと刺激が欲しい</a:t>
            </a:r>
            <a:endParaRPr lang="ja-JP" sz="2800">
              <a:latin typeface="HGSoeiKakugothicUB"/>
              <a:ea typeface="HGSoeiKakugothicUB"/>
            </a:endParaRPr>
          </a:p>
        </p:txBody>
      </p:sp>
    </p:spTree>
    <p:extLst>
      <p:ext uri="{BB962C8B-B14F-4D97-AF65-F5344CB8AC3E}">
        <p14:creationId xmlns:p14="http://schemas.microsoft.com/office/powerpoint/2010/main" val="59230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2853926-2397-4C6B-3228-34AA48677032}"/>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
                    </a14:imgEffect>
                  </a14:imgLayer>
                </a14:imgProps>
              </a:ext>
            </a:extLst>
          </a:blip>
          <a:srcRect l="49437" t="10298" r="27284" b="23618"/>
          <a:stretch/>
        </p:blipFill>
        <p:spPr>
          <a:xfrm>
            <a:off x="1156" y="-26890"/>
            <a:ext cx="2399995" cy="6890317"/>
          </a:xfrm>
          <a:prstGeom prst="rect">
            <a:avLst/>
          </a:prstGeom>
          <a:ln>
            <a:noFill/>
          </a:ln>
        </p:spPr>
      </p:pic>
      <p:pic>
        <p:nvPicPr>
          <p:cNvPr id="5" name="図 4" descr="アイコン&#10;&#10;説明は自動で生成されたものです">
            <a:extLst>
              <a:ext uri="{FF2B5EF4-FFF2-40B4-BE49-F238E27FC236}">
                <a16:creationId xmlns:a16="http://schemas.microsoft.com/office/drawing/2014/main" id="{C1E76EF6-17D4-DD6D-8440-538812FAF816}"/>
              </a:ext>
            </a:extLst>
          </p:cNvPr>
          <p:cNvPicPr>
            <a:picLocks noChangeAspect="1"/>
          </p:cNvPicPr>
          <p:nvPr/>
        </p:nvPicPr>
        <p:blipFill rotWithShape="1">
          <a:blip r:embed="rId4"/>
          <a:srcRect l="24866" t="11269" r="49925" b="22835"/>
          <a:stretch/>
        </p:blipFill>
        <p:spPr>
          <a:xfrm>
            <a:off x="9594008" y="-729"/>
            <a:ext cx="2598982" cy="6870675"/>
          </a:xfrm>
          <a:prstGeom prst="rect">
            <a:avLst/>
          </a:prstGeom>
          <a:ln>
            <a:noFill/>
          </a:ln>
        </p:spPr>
      </p:pic>
      <p:sp>
        <p:nvSpPr>
          <p:cNvPr id="8" name="テキスト ボックス 7">
            <a:extLst>
              <a:ext uri="{FF2B5EF4-FFF2-40B4-BE49-F238E27FC236}">
                <a16:creationId xmlns:a16="http://schemas.microsoft.com/office/drawing/2014/main" id="{BFF14BDA-F2B5-2FA3-7A19-A1FD0AF6A361}"/>
              </a:ext>
            </a:extLst>
          </p:cNvPr>
          <p:cNvSpPr txBox="1"/>
          <p:nvPr/>
        </p:nvSpPr>
        <p:spPr>
          <a:xfrm>
            <a:off x="2795523" y="2652541"/>
            <a:ext cx="660095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9600">
                <a:solidFill>
                  <a:srgbClr val="069948"/>
                </a:solidFill>
                <a:latin typeface="HGSoeiKakugothicUB"/>
                <a:ea typeface="HGSoeiKakugothicUB"/>
              </a:rPr>
              <a:t>献立ゴルフ</a:t>
            </a:r>
          </a:p>
        </p:txBody>
      </p:sp>
      <p:sp>
        <p:nvSpPr>
          <p:cNvPr id="9" name="テキスト ボックス 8">
            <a:extLst>
              <a:ext uri="{FF2B5EF4-FFF2-40B4-BE49-F238E27FC236}">
                <a16:creationId xmlns:a16="http://schemas.microsoft.com/office/drawing/2014/main" id="{48C76EF4-B6AE-7392-0DFA-A7C9F6D210B7}"/>
              </a:ext>
            </a:extLst>
          </p:cNvPr>
          <p:cNvSpPr txBox="1"/>
          <p:nvPr/>
        </p:nvSpPr>
        <p:spPr>
          <a:xfrm>
            <a:off x="2223654" y="2109355"/>
            <a:ext cx="1723549" cy="400110"/>
          </a:xfrm>
          <a:prstGeom prst="rect">
            <a:avLst/>
          </a:prstGeom>
          <a:noFill/>
        </p:spPr>
        <p:txBody>
          <a:bodyPr wrap="none" lIns="91440" tIns="45720" rIns="91440" bIns="45720" rtlCol="0" anchor="t">
            <a:spAutoFit/>
          </a:bodyPr>
          <a:lstStyle/>
          <a:p>
            <a:r>
              <a:rPr kumimoji="1" lang="ja-JP" altLang="en-US" sz="2000">
                <a:latin typeface="HGSoeiKakugothicUB"/>
                <a:ea typeface="HGSoeiKakugothicUB"/>
              </a:rPr>
              <a:t>そんな彼に</a:t>
            </a:r>
            <a:r>
              <a:rPr kumimoji="1" lang="en-US" altLang="ja-JP" sz="2000">
                <a:latin typeface="HGSoeiKakugothicUB"/>
                <a:ea typeface="游ゴシック Medium"/>
              </a:rPr>
              <a:t>…</a:t>
            </a:r>
            <a:endParaRPr kumimoji="1" lang="ja-JP" altLang="en-US" sz="2000">
              <a:latin typeface="HGSoeiKakugothicUB"/>
              <a:ea typeface="游ゴシック Medium"/>
            </a:endParaRPr>
          </a:p>
        </p:txBody>
      </p:sp>
    </p:spTree>
    <p:extLst>
      <p:ext uri="{BB962C8B-B14F-4D97-AF65-F5344CB8AC3E}">
        <p14:creationId xmlns:p14="http://schemas.microsoft.com/office/powerpoint/2010/main" val="3636786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F635A05-E564-465F-3164-5CE971616A9A}"/>
              </a:ext>
            </a:extLst>
          </p:cNvPr>
          <p:cNvPicPr>
            <a:picLocks noChangeAspect="1"/>
          </p:cNvPicPr>
          <p:nvPr/>
        </p:nvPicPr>
        <p:blipFill>
          <a:blip r:embed="rId3"/>
          <a:stretch>
            <a:fillRect/>
          </a:stretch>
        </p:blipFill>
        <p:spPr>
          <a:xfrm>
            <a:off x="10120996" y="4020893"/>
            <a:ext cx="1622500" cy="2338192"/>
          </a:xfrm>
          <a:prstGeom prst="rect">
            <a:avLst/>
          </a:prstGeom>
        </p:spPr>
      </p:pic>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a:cxnSpLocks/>
          </p:cNvCxnSpPr>
          <p:nvPr/>
        </p:nvCxnSpPr>
        <p:spPr>
          <a:xfrm>
            <a:off x="1076445" y="990459"/>
            <a:ext cx="2847373" cy="0"/>
          </a:xfrm>
          <a:prstGeom prst="line">
            <a:avLst/>
          </a:prstGeom>
          <a:ln>
            <a:solidFill>
              <a:srgbClr val="3E8914"/>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229337"/>
            <a:ext cx="2847373" cy="707886"/>
          </a:xfrm>
          <a:prstGeom prst="rect">
            <a:avLst/>
          </a:prstGeom>
          <a:noFill/>
        </p:spPr>
        <p:txBody>
          <a:bodyPr wrap="square" lIns="91440" tIns="45720" rIns="91440" bIns="45720" rtlCol="0" anchor="t">
            <a:spAutoFit/>
          </a:bodyPr>
          <a:lstStyle/>
          <a:p>
            <a:r>
              <a:rPr lang="ja-JP" altLang="en-US" sz="4000">
                <a:latin typeface="HGSoeiKakugothicUB"/>
                <a:ea typeface="HGSoeiKakugothicUB"/>
              </a:rPr>
              <a:t>ゴルフとは</a:t>
            </a:r>
            <a:endParaRPr kumimoji="1" lang="ja-JP" altLang="en-US" sz="4000">
              <a:latin typeface="HGSoeiKakugothicUB"/>
              <a:ea typeface="HGSoeiKakugothicUB"/>
            </a:endParaRPr>
          </a:p>
        </p:txBody>
      </p:sp>
      <p:pic>
        <p:nvPicPr>
          <p:cNvPr id="9" name="図 8" descr="食品, 傘, テーブル が含まれている画像&#10;&#10;自動的に生成された説明">
            <a:extLst>
              <a:ext uri="{FF2B5EF4-FFF2-40B4-BE49-F238E27FC236}">
                <a16:creationId xmlns:a16="http://schemas.microsoft.com/office/drawing/2014/main" id="{FABFEA25-5337-78E8-87C5-D2477E3186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6542" y="324672"/>
            <a:ext cx="470364" cy="620069"/>
          </a:xfrm>
          <a:prstGeom prst="rect">
            <a:avLst/>
          </a:prstGeom>
        </p:spPr>
      </p:pic>
      <p:sp>
        <p:nvSpPr>
          <p:cNvPr id="4" name="テキスト ボックス 3">
            <a:extLst>
              <a:ext uri="{FF2B5EF4-FFF2-40B4-BE49-F238E27FC236}">
                <a16:creationId xmlns:a16="http://schemas.microsoft.com/office/drawing/2014/main" id="{7D49BAC5-1583-428B-412B-93FF9EE85EB3}"/>
              </a:ext>
            </a:extLst>
          </p:cNvPr>
          <p:cNvSpPr txBox="1"/>
          <p:nvPr/>
        </p:nvSpPr>
        <p:spPr>
          <a:xfrm>
            <a:off x="232918" y="4578973"/>
            <a:ext cx="103371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3600" b="1">
                <a:latin typeface="游明朝 Demibold"/>
                <a:ea typeface="游明朝 Demibold"/>
              </a:rPr>
              <a:t>「ゴルファーはみな誠実であり、</a:t>
            </a:r>
            <a:endParaRPr lang="en-US" altLang="ja-JP" sz="3600" b="1">
              <a:latin typeface="游明朝 Demibold"/>
              <a:ea typeface="游明朝 Demibold"/>
            </a:endParaRPr>
          </a:p>
          <a:p>
            <a:pPr algn="l"/>
            <a:r>
              <a:rPr lang="ja-JP" altLang="en-US" sz="3600" b="1">
                <a:latin typeface="游明朝 Demibold"/>
                <a:ea typeface="游明朝 Demibold"/>
              </a:rPr>
              <a:t>　　　　　　　</a:t>
            </a:r>
            <a:r>
              <a:rPr lang="ja-JP" sz="3600" b="1">
                <a:latin typeface="游明朝 Demibold"/>
                <a:ea typeface="游明朝 Demibold"/>
              </a:rPr>
              <a:t>故意に不正をおかす者はいない」</a:t>
            </a:r>
          </a:p>
        </p:txBody>
      </p:sp>
      <p:sp>
        <p:nvSpPr>
          <p:cNvPr id="6" name="テキスト ボックス 5">
            <a:extLst>
              <a:ext uri="{FF2B5EF4-FFF2-40B4-BE49-F238E27FC236}">
                <a16:creationId xmlns:a16="http://schemas.microsoft.com/office/drawing/2014/main" id="{04421B77-8B17-4E0D-AD20-8452FEBE06BD}"/>
              </a:ext>
            </a:extLst>
          </p:cNvPr>
          <p:cNvSpPr txBox="1"/>
          <p:nvPr/>
        </p:nvSpPr>
        <p:spPr>
          <a:xfrm>
            <a:off x="955226" y="1547992"/>
            <a:ext cx="9763766" cy="38554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150000"/>
              </a:lnSpc>
            </a:pPr>
            <a:r>
              <a:rPr lang="ja-JP" altLang="en-US" sz="3200">
                <a:latin typeface="HGSoeiKakugothicUB"/>
                <a:ea typeface="HGSoeiKakugothicUB"/>
              </a:rPr>
              <a:t>より少ない打数でボールをカップに入れるスポーツ</a:t>
            </a:r>
          </a:p>
          <a:p>
            <a:pPr>
              <a:lnSpc>
                <a:spcPct val="150000"/>
              </a:lnSpc>
            </a:pPr>
            <a:r>
              <a:rPr lang="ja-JP" altLang="en-US" sz="2800">
                <a:latin typeface="HGSoeiKakugothicUB"/>
                <a:ea typeface="HGSoeiKakugothicUB"/>
              </a:rPr>
              <a:t>・所持できるクラブは１４本まで</a:t>
            </a:r>
          </a:p>
          <a:p>
            <a:pPr>
              <a:lnSpc>
                <a:spcPct val="150000"/>
              </a:lnSpc>
            </a:pPr>
            <a:r>
              <a:rPr lang="ja-JP" altLang="en-US" sz="2800">
                <a:latin typeface="HGSoeiKakugothicUB"/>
                <a:ea typeface="HGSoeiKakugothicUB"/>
              </a:rPr>
              <a:t>・天候やフィールドの地形を考慮</a:t>
            </a:r>
            <a:endParaRPr lang="en-US" altLang="ja-JP" sz="2800">
              <a:latin typeface="HGSoeiKakugothicUB"/>
              <a:ea typeface="HGSoeiKakugothicUB"/>
            </a:endParaRPr>
          </a:p>
          <a:p>
            <a:r>
              <a:rPr lang="ja-JP" sz="2800">
                <a:latin typeface="HGSoeiKakugothicUB"/>
                <a:ea typeface="HGSoeiKakugothicUB"/>
                <a:cs typeface="+mn-lt"/>
              </a:rPr>
              <a:t>・スコアは－</a:t>
            </a:r>
            <a:r>
              <a:rPr lang="ja-JP" altLang="en-US" sz="2800">
                <a:latin typeface="HGSoeiKakugothicUB"/>
                <a:ea typeface="HGSoeiKakugothicUB"/>
                <a:cs typeface="+mn-lt"/>
              </a:rPr>
              <a:t>３～</a:t>
            </a:r>
            <a:r>
              <a:rPr lang="ja-JP" sz="2800">
                <a:latin typeface="HGSoeiKakugothicUB"/>
                <a:ea typeface="HGSoeiKakugothicUB"/>
                <a:cs typeface="+mn-lt"/>
              </a:rPr>
              <a:t>－</a:t>
            </a:r>
            <a:r>
              <a:rPr lang="ja-JP" altLang="en-US" sz="2800">
                <a:latin typeface="HGSoeiKakugothicUB"/>
                <a:ea typeface="HGSoeiKakugothicUB"/>
                <a:cs typeface="+mn-lt"/>
              </a:rPr>
              <a:t>５</a:t>
            </a:r>
            <a:r>
              <a:rPr lang="ja-JP" sz="2800">
                <a:latin typeface="HGSoeiKakugothicUB"/>
                <a:ea typeface="HGSoeiKakugothicUB"/>
                <a:cs typeface="+mn-lt"/>
              </a:rPr>
              <a:t>のいずれかからスタート</a:t>
            </a:r>
            <a:endParaRPr lang="ja-JP" sz="2800">
              <a:latin typeface="HGSoeiKakugothicUB"/>
              <a:ea typeface="HGSoeiKakugothicUB"/>
            </a:endParaRPr>
          </a:p>
          <a:p>
            <a:pPr algn="l"/>
            <a:r>
              <a:rPr lang="ja-JP" sz="2800">
                <a:latin typeface="HGSoeiKakugothicUB"/>
                <a:ea typeface="HGSoeiKakugothicUB"/>
                <a:cs typeface="+mn-lt"/>
              </a:rPr>
              <a:t>・</a:t>
            </a:r>
            <a:r>
              <a:rPr lang="ja-JP" altLang="en-US" sz="2800">
                <a:latin typeface="HGSoeiKakugothicUB"/>
                <a:ea typeface="HGSoeiKakugothicUB"/>
                <a:cs typeface="+mn-lt"/>
              </a:rPr>
              <a:t>１</a:t>
            </a:r>
            <a:r>
              <a:rPr lang="ja-JP" sz="2800">
                <a:latin typeface="HGSoeiKakugothicUB"/>
                <a:ea typeface="HGSoeiKakugothicUB"/>
                <a:cs typeface="+mn-lt"/>
              </a:rPr>
              <a:t>打＝＋</a:t>
            </a:r>
            <a:r>
              <a:rPr lang="ja-JP" altLang="en-US" sz="2800">
                <a:latin typeface="HGSoeiKakugothicUB"/>
                <a:ea typeface="HGSoeiKakugothicUB"/>
                <a:cs typeface="+mn-lt"/>
              </a:rPr>
              <a:t>１</a:t>
            </a:r>
            <a:endParaRPr lang="ja-JP" sz="2800">
              <a:latin typeface="HGSoeiKakugothicUB"/>
              <a:ea typeface="HGSoeiKakugothicUB"/>
            </a:endParaRPr>
          </a:p>
          <a:p>
            <a:endParaRPr lang="ja-JP" sz="2400">
              <a:latin typeface="游ゴシック Medium" panose="020B0500000000000000" pitchFamily="50" charset="-128"/>
              <a:ea typeface="游ゴシック Medium" panose="020B0500000000000000" pitchFamily="50" charset="-128"/>
            </a:endParaRPr>
          </a:p>
          <a:p>
            <a:pPr>
              <a:lnSpc>
                <a:spcPct val="150000"/>
              </a:lnSpc>
            </a:pPr>
            <a:endParaRPr lang="ja-JP" altLang="en-US" sz="2400">
              <a:latin typeface="游ゴシック Medium" panose="020B0500000000000000" pitchFamily="50" charset="-128"/>
              <a:ea typeface="游ゴシック Medium" panose="020B0500000000000000" pitchFamily="50" charset="-128"/>
            </a:endParaRPr>
          </a:p>
        </p:txBody>
      </p:sp>
      <p:cxnSp>
        <p:nvCxnSpPr>
          <p:cNvPr id="3" name="直線矢印コネクタ 2">
            <a:extLst>
              <a:ext uri="{FF2B5EF4-FFF2-40B4-BE49-F238E27FC236}">
                <a16:creationId xmlns:a16="http://schemas.microsoft.com/office/drawing/2014/main" id="{BAE6AD30-E16B-93F7-1405-775F11EAD16C}"/>
              </a:ext>
            </a:extLst>
          </p:cNvPr>
          <p:cNvCxnSpPr/>
          <p:nvPr/>
        </p:nvCxnSpPr>
        <p:spPr>
          <a:xfrm>
            <a:off x="9956800" y="4072466"/>
            <a:ext cx="1958621" cy="2269065"/>
          </a:xfrm>
          <a:prstGeom prst="straightConnector1">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B522BB07-F569-6AB6-E230-30256D240EA9}"/>
              </a:ext>
            </a:extLst>
          </p:cNvPr>
          <p:cNvCxnSpPr>
            <a:cxnSpLocks/>
          </p:cNvCxnSpPr>
          <p:nvPr/>
        </p:nvCxnSpPr>
        <p:spPr>
          <a:xfrm flipH="1">
            <a:off x="10391422" y="4058355"/>
            <a:ext cx="1428044" cy="2311399"/>
          </a:xfrm>
          <a:prstGeom prst="straightConnector1">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0832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矢印: 右 45">
            <a:extLst>
              <a:ext uri="{FF2B5EF4-FFF2-40B4-BE49-F238E27FC236}">
                <a16:creationId xmlns:a16="http://schemas.microsoft.com/office/drawing/2014/main" id="{A04F0AB1-B4BF-93EB-2BE9-4EE5FBA0C827}"/>
              </a:ext>
            </a:extLst>
          </p:cNvPr>
          <p:cNvSpPr/>
          <p:nvPr/>
        </p:nvSpPr>
        <p:spPr>
          <a:xfrm rot="859644">
            <a:off x="766182" y="3599890"/>
            <a:ext cx="10659637" cy="1500554"/>
          </a:xfrm>
          <a:prstGeom prst="rightArrow">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タイトル 1">
            <a:extLst>
              <a:ext uri="{FF2B5EF4-FFF2-40B4-BE49-F238E27FC236}">
                <a16:creationId xmlns:a16="http://schemas.microsoft.com/office/drawing/2014/main" id="{D1E205E1-4A67-C31F-E4FB-128A2D33967C}"/>
              </a:ext>
            </a:extLst>
          </p:cNvPr>
          <p:cNvSpPr>
            <a:spLocks noGrp="1"/>
          </p:cNvSpPr>
          <p:nvPr>
            <p:ph type="title"/>
          </p:nvPr>
        </p:nvSpPr>
        <p:spPr>
          <a:xfrm>
            <a:off x="1018264" y="133572"/>
            <a:ext cx="3110015" cy="823468"/>
          </a:xfrm>
        </p:spPr>
        <p:txBody>
          <a:bodyPr/>
          <a:lstStyle/>
          <a:p>
            <a:pPr algn="ctr"/>
            <a:r>
              <a:rPr lang="ja-JP" altLang="en-US" dirty="0">
                <a:latin typeface="HGSoeiKakugothicUB"/>
                <a:ea typeface="HGSoeiKakugothicUB"/>
                <a:cs typeface="+mj-lt"/>
              </a:rPr>
              <a:t>コンセプト</a:t>
            </a:r>
            <a:endParaRPr lang="ja-JP" altLang="en-US" dirty="0">
              <a:latin typeface="HGSoeiKakugothicUB"/>
              <a:ea typeface="HGSoeiKakugothicUB"/>
            </a:endParaRPr>
          </a:p>
        </p:txBody>
      </p:sp>
      <p:pic>
        <p:nvPicPr>
          <p:cNvPr id="4" name="コンテンツ プレースホルダー 3" descr="持つ, 女の子, ケーキ, 女性 が含まれている画像&#10;&#10;説明は自動で生成されたものです">
            <a:extLst>
              <a:ext uri="{FF2B5EF4-FFF2-40B4-BE49-F238E27FC236}">
                <a16:creationId xmlns:a16="http://schemas.microsoft.com/office/drawing/2014/main" id="{5807B27D-6C37-5B3D-C73A-935A696E6C73}"/>
              </a:ext>
            </a:extLst>
          </p:cNvPr>
          <p:cNvPicPr>
            <a:picLocks noGrp="1" noChangeAspect="1"/>
          </p:cNvPicPr>
          <p:nvPr>
            <p:ph idx="1"/>
          </p:nvPr>
        </p:nvPicPr>
        <p:blipFill>
          <a:blip r:embed="rId3"/>
          <a:stretch>
            <a:fillRect/>
          </a:stretch>
        </p:blipFill>
        <p:spPr>
          <a:xfrm>
            <a:off x="1163171" y="2013976"/>
            <a:ext cx="1410100" cy="1604865"/>
          </a:xfrm>
        </p:spPr>
      </p:pic>
      <p:pic>
        <p:nvPicPr>
          <p:cNvPr id="5" name="図 4">
            <a:extLst>
              <a:ext uri="{FF2B5EF4-FFF2-40B4-BE49-F238E27FC236}">
                <a16:creationId xmlns:a16="http://schemas.microsoft.com/office/drawing/2014/main" id="{BD2FBBC2-6AF5-2613-FE09-F1E94FF89139}"/>
              </a:ext>
            </a:extLst>
          </p:cNvPr>
          <p:cNvPicPr>
            <a:picLocks noChangeAspect="1"/>
          </p:cNvPicPr>
          <p:nvPr/>
        </p:nvPicPr>
        <p:blipFill>
          <a:blip r:embed="rId4"/>
          <a:stretch>
            <a:fillRect/>
          </a:stretch>
        </p:blipFill>
        <p:spPr>
          <a:xfrm>
            <a:off x="6290595" y="2281812"/>
            <a:ext cx="2797908" cy="2635299"/>
          </a:xfrm>
          <a:prstGeom prst="rect">
            <a:avLst/>
          </a:prstGeom>
        </p:spPr>
      </p:pic>
      <p:sp>
        <p:nvSpPr>
          <p:cNvPr id="35" name="テキスト ボックス 34">
            <a:extLst>
              <a:ext uri="{FF2B5EF4-FFF2-40B4-BE49-F238E27FC236}">
                <a16:creationId xmlns:a16="http://schemas.microsoft.com/office/drawing/2014/main" id="{A32452DE-5472-F075-1776-9D8ADFD0B02F}"/>
              </a:ext>
            </a:extLst>
          </p:cNvPr>
          <p:cNvSpPr txBox="1"/>
          <p:nvPr/>
        </p:nvSpPr>
        <p:spPr>
          <a:xfrm>
            <a:off x="59510" y="3605308"/>
            <a:ext cx="214270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a:ln>
                  <a:noFill/>
                </a:ln>
                <a:solidFill>
                  <a:prstClr val="black"/>
                </a:solidFill>
                <a:effectLst/>
                <a:uLnTx/>
                <a:uFillTx/>
                <a:latin typeface="HGSoeiKakugothicUB"/>
                <a:ea typeface="HGSoeiKakugothicUB"/>
              </a:rPr>
              <a:t>プレイヤー</a:t>
            </a:r>
          </a:p>
        </p:txBody>
      </p:sp>
      <p:sp>
        <p:nvSpPr>
          <p:cNvPr id="36" name="テキスト ボックス 35">
            <a:extLst>
              <a:ext uri="{FF2B5EF4-FFF2-40B4-BE49-F238E27FC236}">
                <a16:creationId xmlns:a16="http://schemas.microsoft.com/office/drawing/2014/main" id="{55123738-D355-C8A9-D975-A71419AFE781}"/>
              </a:ext>
            </a:extLst>
          </p:cNvPr>
          <p:cNvSpPr txBox="1"/>
          <p:nvPr/>
        </p:nvSpPr>
        <p:spPr>
          <a:xfrm>
            <a:off x="6549022" y="4041043"/>
            <a:ext cx="9374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rgbClr val="FFFFFF"/>
                </a:solidFill>
                <a:effectLst/>
                <a:uLnTx/>
                <a:uFillTx/>
                <a:latin typeface="Avenir Next LT Pro"/>
                <a:ea typeface="+mn-ea"/>
                <a:cs typeface="+mn-cs"/>
              </a:rPr>
              <a:t>主菜</a:t>
            </a:r>
          </a:p>
        </p:txBody>
      </p:sp>
      <p:sp>
        <p:nvSpPr>
          <p:cNvPr id="37" name="テキスト ボックス 36">
            <a:extLst>
              <a:ext uri="{FF2B5EF4-FFF2-40B4-BE49-F238E27FC236}">
                <a16:creationId xmlns:a16="http://schemas.microsoft.com/office/drawing/2014/main" id="{0B293F29-B77A-CD56-8D94-8B41A79E34C3}"/>
              </a:ext>
            </a:extLst>
          </p:cNvPr>
          <p:cNvSpPr txBox="1"/>
          <p:nvPr/>
        </p:nvSpPr>
        <p:spPr>
          <a:xfrm>
            <a:off x="6286122" y="4821720"/>
            <a:ext cx="29528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a:ln>
                  <a:noFill/>
                </a:ln>
                <a:solidFill>
                  <a:prstClr val="black"/>
                </a:solidFill>
                <a:effectLst/>
                <a:uLnTx/>
                <a:uFillTx/>
                <a:latin typeface="HGSoeiKakugothicUB"/>
                <a:ea typeface="HGSoeiKakugothicUB"/>
              </a:rPr>
              <a:t>食材と調味料</a:t>
            </a:r>
            <a:endParaRPr lang="ja-JP" altLang="en-US" sz="2400" i="0" u="none" strike="noStrike" kern="1200" cap="none" spc="0" normalizeH="0" baseline="0" noProof="0">
              <a:ln>
                <a:noFill/>
              </a:ln>
              <a:solidFill>
                <a:prstClr val="black"/>
              </a:solidFill>
              <a:effectLst/>
              <a:uLnTx/>
              <a:uFillTx/>
              <a:latin typeface="HGSoeiKakugothicUB"/>
              <a:ea typeface="HGSoeiKakugothicUB"/>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a:ln>
                  <a:noFill/>
                </a:ln>
                <a:solidFill>
                  <a:prstClr val="black"/>
                </a:solidFill>
                <a:effectLst/>
                <a:uLnTx/>
                <a:uFillTx/>
                <a:latin typeface="HGSoeiKakugothicUB"/>
                <a:ea typeface="HGSoeiKakugothicUB"/>
              </a:rPr>
              <a:t>ピッタリ使い切る</a:t>
            </a:r>
            <a:endParaRPr lang="ja-JP" altLang="en-US" sz="2400" i="0" u="none" strike="noStrike" kern="1200" cap="none" spc="0" normalizeH="0" baseline="0" noProof="0">
              <a:ln>
                <a:noFill/>
              </a:ln>
              <a:solidFill>
                <a:prstClr val="black"/>
              </a:solidFill>
              <a:effectLst/>
              <a:uLnTx/>
              <a:uFillTx/>
              <a:latin typeface="HGSoeiKakugothicUB"/>
              <a:ea typeface="HGSoeiKakugothicUB"/>
            </a:endParaRPr>
          </a:p>
        </p:txBody>
      </p:sp>
      <p:sp>
        <p:nvSpPr>
          <p:cNvPr id="44" name="テキスト ボックス 43">
            <a:extLst>
              <a:ext uri="{FF2B5EF4-FFF2-40B4-BE49-F238E27FC236}">
                <a16:creationId xmlns:a16="http://schemas.microsoft.com/office/drawing/2014/main" id="{A6FC32ED-43C3-1454-A95F-266FE41A04FE}"/>
              </a:ext>
            </a:extLst>
          </p:cNvPr>
          <p:cNvSpPr txBox="1"/>
          <p:nvPr/>
        </p:nvSpPr>
        <p:spPr>
          <a:xfrm>
            <a:off x="2896795" y="3972858"/>
            <a:ext cx="1886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highlight>
                  <a:srgbClr val="FFFF00"/>
                </a:highlight>
                <a:uLnTx/>
                <a:uFillTx/>
                <a:latin typeface="Avenir Next LT Pro"/>
              </a:rPr>
              <a:t>食材と調味料</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highlight>
                  <a:srgbClr val="FFFF00"/>
                </a:highlight>
                <a:uLnTx/>
                <a:uFillTx/>
                <a:latin typeface="Avenir Next LT Pro"/>
              </a:rPr>
              <a:t>足りない</a:t>
            </a:r>
          </a:p>
        </p:txBody>
      </p:sp>
      <p:sp>
        <p:nvSpPr>
          <p:cNvPr id="45" name="テキスト ボックス 44">
            <a:extLst>
              <a:ext uri="{FF2B5EF4-FFF2-40B4-BE49-F238E27FC236}">
                <a16:creationId xmlns:a16="http://schemas.microsoft.com/office/drawing/2014/main" id="{BF450323-0F4F-8EE6-9577-5DF8BF92DA57}"/>
              </a:ext>
            </a:extLst>
          </p:cNvPr>
          <p:cNvSpPr txBox="1"/>
          <p:nvPr/>
        </p:nvSpPr>
        <p:spPr>
          <a:xfrm>
            <a:off x="9876757" y="4810021"/>
            <a:ext cx="18273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highlight>
                  <a:srgbClr val="FFFF00"/>
                </a:highlight>
                <a:uLnTx/>
                <a:uFillTx/>
                <a:latin typeface="Avenir Next LT Pro"/>
                <a:ea typeface="+mn-ea"/>
                <a:cs typeface="+mn-cs"/>
              </a:rPr>
              <a:t>食材と調味料</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a:ln>
                  <a:noFill/>
                </a:ln>
                <a:solidFill>
                  <a:prstClr val="black"/>
                </a:solidFill>
                <a:effectLst/>
                <a:highlight>
                  <a:srgbClr val="FFFF00"/>
                </a:highlight>
                <a:uLnTx/>
                <a:uFillTx/>
                <a:latin typeface="Avenir Next LT Pro"/>
                <a:ea typeface="+mn-ea"/>
                <a:cs typeface="+mn-cs"/>
              </a:rPr>
              <a:t>使いすぎ</a:t>
            </a:r>
          </a:p>
        </p:txBody>
      </p:sp>
      <p:sp>
        <p:nvSpPr>
          <p:cNvPr id="47" name="テキスト ボックス 46">
            <a:extLst>
              <a:ext uri="{FF2B5EF4-FFF2-40B4-BE49-F238E27FC236}">
                <a16:creationId xmlns:a16="http://schemas.microsoft.com/office/drawing/2014/main" id="{26D20D1E-A87E-1FD3-C7AC-554A3FDECD41}"/>
              </a:ext>
            </a:extLst>
          </p:cNvPr>
          <p:cNvSpPr txBox="1"/>
          <p:nvPr/>
        </p:nvSpPr>
        <p:spPr>
          <a:xfrm>
            <a:off x="597577" y="1188032"/>
            <a:ext cx="79141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prstClr val="black"/>
                </a:solidFill>
                <a:effectLst/>
                <a:uLnTx/>
                <a:uFillTx/>
                <a:latin typeface="Avenir Next LT Pro"/>
                <a:ea typeface="游ゴシック"/>
                <a:cs typeface="+mn-cs"/>
              </a:rPr>
              <a:t>「</a:t>
            </a:r>
            <a:r>
              <a:rPr kumimoji="1" lang="ja-JP" altLang="en-US" sz="2800" i="0" u="none" strike="noStrike" kern="1200" cap="none" spc="0" normalizeH="0" baseline="0" noProof="0">
                <a:ln>
                  <a:noFill/>
                </a:ln>
                <a:solidFill>
                  <a:srgbClr val="00B050"/>
                </a:solidFill>
                <a:effectLst/>
                <a:uLnTx/>
                <a:uFillTx/>
                <a:latin typeface="HGSoeiKakugothicUB"/>
                <a:ea typeface="HGSoeiKakugothicUB"/>
              </a:rPr>
              <a:t>決められた食材、調味料だけで料理をする</a:t>
            </a:r>
            <a:r>
              <a:rPr kumimoji="1" lang="ja-JP" altLang="en-US" sz="2800" b="1" i="0" u="none" strike="noStrike" kern="1200" cap="none" spc="0" normalizeH="0" baseline="0" noProof="0">
                <a:ln>
                  <a:noFill/>
                </a:ln>
                <a:solidFill>
                  <a:prstClr val="black"/>
                </a:solidFill>
                <a:effectLst/>
                <a:uLnTx/>
                <a:uFillTx/>
                <a:latin typeface="Avenir Next LT Pro"/>
                <a:ea typeface="游ゴシック"/>
                <a:cs typeface="+mn-cs"/>
              </a:rPr>
              <a:t>」</a:t>
            </a:r>
          </a:p>
        </p:txBody>
      </p:sp>
      <p:sp>
        <p:nvSpPr>
          <p:cNvPr id="48" name="テキスト ボックス 47">
            <a:extLst>
              <a:ext uri="{FF2B5EF4-FFF2-40B4-BE49-F238E27FC236}">
                <a16:creationId xmlns:a16="http://schemas.microsoft.com/office/drawing/2014/main" id="{A573A14E-EAB3-B4A2-5B9E-9803DCC29A68}"/>
              </a:ext>
            </a:extLst>
          </p:cNvPr>
          <p:cNvSpPr txBox="1"/>
          <p:nvPr/>
        </p:nvSpPr>
        <p:spPr>
          <a:xfrm>
            <a:off x="533814" y="4580116"/>
            <a:ext cx="4908343" cy="17502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2400" b="1" i="0" u="none" strike="noStrike" kern="1200" cap="none" spc="0" normalizeH="0" baseline="0" noProof="0">
                <a:ln>
                  <a:noFill/>
                </a:ln>
                <a:solidFill>
                  <a:prstClr val="black"/>
                </a:solidFill>
                <a:effectLst/>
                <a:uLnTx/>
                <a:uFillTx/>
                <a:latin typeface="HGSoeiKakugothicUB"/>
                <a:ea typeface="HGSoeiKakugothicUB"/>
                <a:cs typeface="+mn-lt"/>
              </a:rPr>
              <a:t>カップ</a:t>
            </a:r>
            <a:endParaRPr lang="en-US" altLang="ja-JP" sz="2400" b="0" i="0" u="none" strike="noStrike" kern="1200" cap="none" spc="0" normalizeH="0" baseline="0" noProof="0">
              <a:ln>
                <a:noFill/>
              </a:ln>
              <a:solidFill>
                <a:prstClr val="black"/>
              </a:solidFill>
              <a:effectLst/>
              <a:uLnTx/>
              <a:uFillTx/>
              <a:latin typeface="HGSoeiKakugothicUB"/>
              <a:ea typeface="HGSoeiKakugothicUB"/>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HGSoeiKakugothicUB"/>
                <a:ea typeface="HGSoeiKakugothicUB"/>
                <a:cs typeface="+mn-lt"/>
              </a:rPr>
              <a:t>献立の主菜部分</a:t>
            </a:r>
            <a:endParaRPr lang="ja-JP" altLang="en-US" sz="1800" b="0" i="0" u="none" strike="noStrike" kern="1200" cap="none" spc="0" normalizeH="0" baseline="0" noProof="0">
              <a:ln>
                <a:noFill/>
              </a:ln>
              <a:solidFill>
                <a:prstClr val="black"/>
              </a:solidFill>
              <a:effectLst/>
              <a:uLnTx/>
              <a:uFillTx/>
              <a:latin typeface="HGSoeiKakugothicUB"/>
              <a:ea typeface="HGSoeiKakugothicUB"/>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HGSoeiKakugothicUB"/>
                <a:ea typeface="HGSoeiKakugothicUB"/>
                <a:cs typeface="+mn-lt"/>
              </a:rPr>
              <a:t>ショットの力加減</a:t>
            </a:r>
            <a:endParaRPr lang="ja-JP" altLang="en-US" sz="2000" b="1" i="0" u="none" strike="noStrike" kern="1200" cap="none" spc="0" normalizeH="0" baseline="0" noProof="0">
              <a:ln>
                <a:noFill/>
              </a:ln>
              <a:solidFill>
                <a:prstClr val="black"/>
              </a:solidFill>
              <a:effectLst/>
              <a:uLnTx/>
              <a:uFillTx/>
              <a:latin typeface="HGSoeiKakugothicUB"/>
              <a:ea typeface="HGSoeiKakugothicUB"/>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b="0" i="0" u="none" strike="noStrike" kern="1200" cap="none" spc="0" normalizeH="0" baseline="0" noProof="0">
                <a:ln>
                  <a:noFill/>
                </a:ln>
                <a:solidFill>
                  <a:prstClr val="black"/>
                </a:solidFill>
                <a:effectLst/>
                <a:uLnTx/>
                <a:uFillTx/>
                <a:latin typeface="HGSoeiKakugothicUB"/>
                <a:ea typeface="HGSoeiKakugothicUB"/>
              </a:rPr>
              <a:t>食材と調味料の条件をどの程度守っているか</a:t>
            </a:r>
            <a:endParaRPr lang="ja-JP" altLang="en-US" sz="1800" b="0" i="0" u="none" strike="noStrike" kern="1200" cap="none" spc="0" normalizeH="0" baseline="0" noProof="0">
              <a:ln>
                <a:noFill/>
              </a:ln>
              <a:solidFill>
                <a:prstClr val="black"/>
              </a:solidFill>
              <a:effectLst/>
              <a:uLnTx/>
              <a:uFillTx/>
              <a:latin typeface="HGSoeiKakugothicUB"/>
              <a:ea typeface="HGSoeiKakugothicUB"/>
            </a:endParaRPr>
          </a:p>
        </p:txBody>
      </p:sp>
      <p:grpSp>
        <p:nvGrpSpPr>
          <p:cNvPr id="3" name="グループ化 2">
            <a:extLst>
              <a:ext uri="{FF2B5EF4-FFF2-40B4-BE49-F238E27FC236}">
                <a16:creationId xmlns:a16="http://schemas.microsoft.com/office/drawing/2014/main" id="{99B02EDA-2693-73AB-DF67-2BF1886E1B78}"/>
              </a:ext>
            </a:extLst>
          </p:cNvPr>
          <p:cNvGrpSpPr/>
          <p:nvPr/>
        </p:nvGrpSpPr>
        <p:grpSpPr>
          <a:xfrm>
            <a:off x="201610" y="133572"/>
            <a:ext cx="4581185" cy="883300"/>
            <a:chOff x="3590545" y="42755"/>
            <a:chExt cx="4581185" cy="883300"/>
          </a:xfrm>
        </p:grpSpPr>
        <p:cxnSp>
          <p:nvCxnSpPr>
            <p:cNvPr id="6" name="直線矢印コネクタ 5">
              <a:extLst>
                <a:ext uri="{FF2B5EF4-FFF2-40B4-BE49-F238E27FC236}">
                  <a16:creationId xmlns:a16="http://schemas.microsoft.com/office/drawing/2014/main" id="{3C284BB8-8A4F-AFB3-74CF-28FCF4190BCC}"/>
                </a:ext>
              </a:extLst>
            </p:cNvPr>
            <p:cNvCxnSpPr/>
            <p:nvPr/>
          </p:nvCxnSpPr>
          <p:spPr>
            <a:xfrm flipV="1">
              <a:off x="4436378" y="887784"/>
              <a:ext cx="3279782" cy="750"/>
            </a:xfrm>
            <a:prstGeom prst="straightConnector1">
              <a:avLst/>
            </a:prstGeom>
            <a:ln>
              <a:solidFill>
                <a:srgbClr val="069948"/>
              </a:solidFill>
            </a:ln>
          </p:spPr>
          <p:style>
            <a:lnRef idx="2">
              <a:schemeClr val="accent1"/>
            </a:lnRef>
            <a:fillRef idx="0">
              <a:schemeClr val="accent1"/>
            </a:fillRef>
            <a:effectRef idx="1">
              <a:schemeClr val="accent1"/>
            </a:effectRef>
            <a:fontRef idx="minor">
              <a:schemeClr val="tx1"/>
            </a:fontRef>
          </p:style>
        </p:cxnSp>
        <p:pic>
          <p:nvPicPr>
            <p:cNvPr id="7" name="図 6" descr="図形, 円&#10;&#10;説明は自動で生成されたものです">
              <a:extLst>
                <a:ext uri="{FF2B5EF4-FFF2-40B4-BE49-F238E27FC236}">
                  <a16:creationId xmlns:a16="http://schemas.microsoft.com/office/drawing/2014/main" id="{724A41EA-2DBD-A8E5-72B7-F7073FC93311}"/>
                </a:ext>
              </a:extLst>
            </p:cNvPr>
            <p:cNvPicPr>
              <a:picLocks noChangeAspect="1"/>
            </p:cNvPicPr>
            <p:nvPr/>
          </p:nvPicPr>
          <p:blipFill>
            <a:blip r:embed="rId5"/>
            <a:stretch>
              <a:fillRect/>
            </a:stretch>
          </p:blipFill>
          <p:spPr>
            <a:xfrm>
              <a:off x="3590545" y="42755"/>
              <a:ext cx="709565" cy="883300"/>
            </a:xfrm>
            <a:prstGeom prst="rect">
              <a:avLst/>
            </a:prstGeom>
            <a:ln>
              <a:noFill/>
            </a:ln>
          </p:spPr>
        </p:pic>
        <p:pic>
          <p:nvPicPr>
            <p:cNvPr id="8" name="図 7">
              <a:extLst>
                <a:ext uri="{FF2B5EF4-FFF2-40B4-BE49-F238E27FC236}">
                  <a16:creationId xmlns:a16="http://schemas.microsoft.com/office/drawing/2014/main" id="{2D64C770-EB32-278C-AA2A-DAF96B889230}"/>
                </a:ext>
              </a:extLst>
            </p:cNvPr>
            <p:cNvPicPr>
              <a:picLocks noChangeAspect="1"/>
            </p:cNvPicPr>
            <p:nvPr/>
          </p:nvPicPr>
          <p:blipFill>
            <a:blip r:embed="rId6"/>
            <a:stretch>
              <a:fillRect/>
            </a:stretch>
          </p:blipFill>
          <p:spPr>
            <a:xfrm>
              <a:off x="7773823" y="327376"/>
              <a:ext cx="397907" cy="551746"/>
            </a:xfrm>
            <a:prstGeom prst="rect">
              <a:avLst/>
            </a:prstGeom>
          </p:spPr>
        </p:pic>
      </p:grpSp>
    </p:spTree>
    <p:extLst>
      <p:ext uri="{BB962C8B-B14F-4D97-AF65-F5344CB8AC3E}">
        <p14:creationId xmlns:p14="http://schemas.microsoft.com/office/powerpoint/2010/main" val="986845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a:cxnSpLocks/>
          </p:cNvCxnSpPr>
          <p:nvPr/>
        </p:nvCxnSpPr>
        <p:spPr>
          <a:xfrm>
            <a:off x="1076445" y="990459"/>
            <a:ext cx="3206188" cy="0"/>
          </a:xfrm>
          <a:prstGeom prst="line">
            <a:avLst/>
          </a:prstGeom>
          <a:ln>
            <a:solidFill>
              <a:srgbClr val="069948"/>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229337"/>
            <a:ext cx="3363636" cy="707886"/>
          </a:xfrm>
          <a:prstGeom prst="rect">
            <a:avLst/>
          </a:prstGeom>
          <a:noFill/>
        </p:spPr>
        <p:txBody>
          <a:bodyPr wrap="square" lIns="91440" tIns="45720" rIns="91440" bIns="45720" rtlCol="0" anchor="t">
            <a:spAutoFit/>
          </a:bodyPr>
          <a:lstStyle/>
          <a:p>
            <a:r>
              <a:rPr lang="ja-JP" altLang="en-US" sz="4000">
                <a:latin typeface="HGSoeiKakugothicUB"/>
                <a:ea typeface="HGSoeiKakugothicUB"/>
              </a:rPr>
              <a:t>献立</a:t>
            </a:r>
            <a:r>
              <a:rPr lang="en-US" altLang="ja-JP" sz="4000">
                <a:latin typeface="HGSoeiKakugothicUB"/>
                <a:ea typeface="游ゴシック Medium"/>
              </a:rPr>
              <a:t>×</a:t>
            </a:r>
            <a:r>
              <a:rPr lang="ja-JP" altLang="en-US" sz="4000">
                <a:latin typeface="HGSoeiKakugothicUB"/>
                <a:ea typeface="HGSoeiKakugothicUB"/>
              </a:rPr>
              <a:t>ゴルフ</a:t>
            </a:r>
            <a:endParaRPr kumimoji="1" lang="ja-JP" altLang="en-US" sz="4000">
              <a:latin typeface="HGSoeiKakugothicUB"/>
              <a:ea typeface="HGSoeiKakugothicUB"/>
            </a:endParaRPr>
          </a:p>
        </p:txBody>
      </p:sp>
      <p:pic>
        <p:nvPicPr>
          <p:cNvPr id="9" name="図 8" descr="食品, 傘, テーブル が含まれている画像&#10;&#10;自動的に生成された説明">
            <a:extLst>
              <a:ext uri="{FF2B5EF4-FFF2-40B4-BE49-F238E27FC236}">
                <a16:creationId xmlns:a16="http://schemas.microsoft.com/office/drawing/2014/main" id="{FABFEA25-5337-78E8-87C5-D2477E318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2805" y="343772"/>
            <a:ext cx="470364" cy="620069"/>
          </a:xfrm>
          <a:prstGeom prst="rect">
            <a:avLst/>
          </a:prstGeom>
        </p:spPr>
      </p:pic>
      <p:sp>
        <p:nvSpPr>
          <p:cNvPr id="6" name="コンテンツ プレースホルダー 2">
            <a:extLst>
              <a:ext uri="{FF2B5EF4-FFF2-40B4-BE49-F238E27FC236}">
                <a16:creationId xmlns:a16="http://schemas.microsoft.com/office/drawing/2014/main" id="{C88F8003-ADF8-86DB-A3C0-A843358DEF8E}"/>
              </a:ext>
            </a:extLst>
          </p:cNvPr>
          <p:cNvSpPr txBox="1">
            <a:spLocks/>
          </p:cNvSpPr>
          <p:nvPr/>
        </p:nvSpPr>
        <p:spPr>
          <a:xfrm>
            <a:off x="1075199" y="1538152"/>
            <a:ext cx="10515600" cy="4119563"/>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200000"/>
              </a:lnSpc>
              <a:buFont typeface="Arial" panose="020B0604020202020204" pitchFamily="34" charset="0"/>
              <a:buNone/>
            </a:pPr>
            <a:r>
              <a:rPr lang="ja-JP" altLang="en-US">
                <a:latin typeface="HGSoeiKakugothicUB"/>
                <a:ea typeface="HGSoeiKakugothicUB"/>
                <a:cs typeface="Arial"/>
              </a:rPr>
              <a:t>・</a:t>
            </a:r>
            <a:r>
              <a:rPr lang="ja-JP">
                <a:latin typeface="HGSoeiKakugothicUB"/>
                <a:ea typeface="HGSoeiKakugothicUB"/>
                <a:cs typeface="Arial"/>
              </a:rPr>
              <a:t>料理は使える食材や調味料が多い方が作りやすい</a:t>
            </a:r>
            <a:endParaRPr lang="en-US" altLang="ja-JP">
              <a:solidFill>
                <a:srgbClr val="000000"/>
              </a:solidFill>
              <a:latin typeface="HGSoeiKakugothicUB"/>
              <a:ea typeface="HGSoeiKakugothicUB"/>
              <a:cs typeface="Arial"/>
            </a:endParaRPr>
          </a:p>
          <a:p>
            <a:pPr marL="0" indent="0">
              <a:lnSpc>
                <a:spcPct val="200000"/>
              </a:lnSpc>
              <a:buClr>
                <a:srgbClr val="C3B2A7"/>
              </a:buClr>
              <a:buFont typeface="Arial" panose="020B0604020202020204" pitchFamily="34" charset="0"/>
              <a:buNone/>
            </a:pPr>
            <a:r>
              <a:rPr lang="ja-JP" altLang="en-US">
                <a:latin typeface="HGSoeiKakugothicUB"/>
                <a:ea typeface="HGSoeiKakugothicUB"/>
                <a:cs typeface="Arial"/>
              </a:rPr>
              <a:t>・少ない食材や調味料の中で一品作るのは難しい</a:t>
            </a:r>
          </a:p>
          <a:p>
            <a:pPr marL="0" indent="0">
              <a:lnSpc>
                <a:spcPct val="200000"/>
              </a:lnSpc>
              <a:buClr>
                <a:srgbClr val="C3B2A7"/>
              </a:buClr>
              <a:buFont typeface="Arial" panose="020B0604020202020204" pitchFamily="34" charset="0"/>
              <a:buNone/>
            </a:pPr>
            <a:r>
              <a:rPr lang="ja-JP" altLang="en-US">
                <a:latin typeface="HGSoeiKakugothicUB"/>
                <a:ea typeface="HGSoeiKakugothicUB"/>
                <a:cs typeface="Arial"/>
              </a:rPr>
              <a:t>・食材や調味料の種類に制限を付けたら刺激的に料理ができそう</a:t>
            </a:r>
          </a:p>
          <a:p>
            <a:pPr marL="0" indent="0">
              <a:lnSpc>
                <a:spcPct val="200000"/>
              </a:lnSpc>
              <a:buClr>
                <a:srgbClr val="C3B2A7"/>
              </a:buClr>
              <a:buFont typeface="Arial" panose="020B0604020202020204" pitchFamily="34" charset="0"/>
              <a:buNone/>
            </a:pPr>
            <a:r>
              <a:rPr lang="ja-JP" altLang="en-US">
                <a:latin typeface="HGSoeiKakugothicUB"/>
                <a:ea typeface="HGSoeiKakugothicUB"/>
              </a:rPr>
              <a:t>・</a:t>
            </a:r>
            <a:r>
              <a:rPr lang="ja-JP">
                <a:latin typeface="HGSoeiKakugothicUB"/>
                <a:ea typeface="HGSoeiKakugothicUB"/>
              </a:rPr>
              <a:t>料理一品に加える</a:t>
            </a:r>
            <a:r>
              <a:rPr lang="ja-JP" altLang="en-US">
                <a:latin typeface="HGSoeiKakugothicUB"/>
                <a:ea typeface="HGSoeiKakugothicUB"/>
              </a:rPr>
              <a:t>手数</a:t>
            </a:r>
            <a:r>
              <a:rPr lang="ja-JP">
                <a:latin typeface="HGSoeiKakugothicUB"/>
                <a:ea typeface="HGSoeiKakugothicUB"/>
              </a:rPr>
              <a:t>を減らす ≒ ゴルフの打数を減らす</a:t>
            </a:r>
            <a:endParaRPr lang="en-US" altLang="ja-JP">
              <a:solidFill>
                <a:srgbClr val="000000"/>
              </a:solidFill>
              <a:latin typeface="HGSoeiKakugothicUB"/>
              <a:ea typeface="HGSoeiKakugothicUB"/>
            </a:endParaRPr>
          </a:p>
          <a:p>
            <a:pPr marL="0" indent="0">
              <a:lnSpc>
                <a:spcPct val="200000"/>
              </a:lnSpc>
              <a:buClr>
                <a:srgbClr val="C3B2A7"/>
              </a:buClr>
              <a:buFont typeface="Arial" panose="020B0604020202020204" pitchFamily="34" charset="0"/>
              <a:buNone/>
            </a:pPr>
            <a:r>
              <a:rPr lang="ja-JP" altLang="en-US">
                <a:latin typeface="HGSoeiKakugothicUB"/>
                <a:ea typeface="HGSoeiKakugothicUB"/>
              </a:rPr>
              <a:t>・</a:t>
            </a:r>
            <a:r>
              <a:rPr lang="ja-JP">
                <a:latin typeface="HGSoeiKakugothicUB"/>
                <a:ea typeface="HGSoeiKakugothicUB"/>
              </a:rPr>
              <a:t>料理とゴルフを合わせたら面白そう！</a:t>
            </a:r>
            <a:r>
              <a:rPr lang="ja-JP" altLang="en-US">
                <a:latin typeface="HGSoeiKakugothicUB"/>
                <a:ea typeface="HGSoeiKakugothicUB"/>
              </a:rPr>
              <a:t> </a:t>
            </a:r>
            <a:endParaRPr lang="en-US" altLang="ja-JP">
              <a:solidFill>
                <a:srgbClr val="000000"/>
              </a:solidFill>
              <a:latin typeface="HGSoeiKakugothicUB"/>
              <a:ea typeface="HGSoeiKakugothicUB"/>
            </a:endParaRPr>
          </a:p>
        </p:txBody>
      </p:sp>
      <p:sp>
        <p:nvSpPr>
          <p:cNvPr id="11" name="テキスト ボックス 10">
            <a:extLst>
              <a:ext uri="{FF2B5EF4-FFF2-40B4-BE49-F238E27FC236}">
                <a16:creationId xmlns:a16="http://schemas.microsoft.com/office/drawing/2014/main" id="{BD67198C-EC17-9DCC-3BDC-5383736DD397}"/>
              </a:ext>
            </a:extLst>
          </p:cNvPr>
          <p:cNvSpPr txBox="1"/>
          <p:nvPr/>
        </p:nvSpPr>
        <p:spPr>
          <a:xfrm>
            <a:off x="6824257" y="5858604"/>
            <a:ext cx="5048691" cy="646331"/>
          </a:xfrm>
          <a:prstGeom prst="rect">
            <a:avLst/>
          </a:prstGeom>
          <a:noFill/>
        </p:spPr>
        <p:txBody>
          <a:bodyPr wrap="square" lIns="91440" tIns="45720" rIns="91440" bIns="45720" anchor="t">
            <a:spAutoFit/>
          </a:bodyPr>
          <a:lstStyle/>
          <a:p>
            <a:r>
              <a:rPr lang="ja-JP" altLang="en-US" sz="3600">
                <a:solidFill>
                  <a:srgbClr val="FF0000"/>
                </a:solidFill>
                <a:latin typeface="HGSoeiKakugothicUB"/>
                <a:ea typeface="HGSoeiKakugothicUB"/>
              </a:rPr>
              <a:t>⇒ 献立ゴルフの誕生</a:t>
            </a:r>
          </a:p>
        </p:txBody>
      </p:sp>
    </p:spTree>
    <p:extLst>
      <p:ext uri="{BB962C8B-B14F-4D97-AF65-F5344CB8AC3E}">
        <p14:creationId xmlns:p14="http://schemas.microsoft.com/office/powerpoint/2010/main" val="39492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descr="座る, テーブル, 鳥, スポーツゲーム が含まれている画像&#10;&#10;自動的に生成された説明">
            <a:extLst>
              <a:ext uri="{FF2B5EF4-FFF2-40B4-BE49-F238E27FC236}">
                <a16:creationId xmlns:a16="http://schemas.microsoft.com/office/drawing/2014/main" id="{AC955B14-4700-175B-01C5-A82F759EA0B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4224" y="150470"/>
            <a:ext cx="719497" cy="865620"/>
          </a:xfrm>
        </p:spPr>
      </p:pic>
      <p:cxnSp>
        <p:nvCxnSpPr>
          <p:cNvPr id="7" name="直線コネクタ 6">
            <a:extLst>
              <a:ext uri="{FF2B5EF4-FFF2-40B4-BE49-F238E27FC236}">
                <a16:creationId xmlns:a16="http://schemas.microsoft.com/office/drawing/2014/main" id="{6AC4D33A-E9AB-4DAF-2148-6643A0D5D3DE}"/>
              </a:ext>
            </a:extLst>
          </p:cNvPr>
          <p:cNvCxnSpPr>
            <a:cxnSpLocks/>
          </p:cNvCxnSpPr>
          <p:nvPr/>
        </p:nvCxnSpPr>
        <p:spPr>
          <a:xfrm>
            <a:off x="1076445" y="990459"/>
            <a:ext cx="5266482" cy="0"/>
          </a:xfrm>
          <a:prstGeom prst="line">
            <a:avLst/>
          </a:prstGeom>
          <a:ln>
            <a:solidFill>
              <a:srgbClr val="069948"/>
            </a:solidFill>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4F2E379C-A6E7-DEB3-D2AC-6DF4347FF36D}"/>
              </a:ext>
            </a:extLst>
          </p:cNvPr>
          <p:cNvSpPr txBox="1"/>
          <p:nvPr/>
        </p:nvSpPr>
        <p:spPr>
          <a:xfrm>
            <a:off x="1076445" y="229337"/>
            <a:ext cx="6377651" cy="707886"/>
          </a:xfrm>
          <a:prstGeom prst="rect">
            <a:avLst/>
          </a:prstGeom>
          <a:noFill/>
        </p:spPr>
        <p:txBody>
          <a:bodyPr wrap="square" lIns="91440" tIns="45720" rIns="91440" bIns="45720" rtlCol="0" anchor="t">
            <a:spAutoFit/>
          </a:bodyPr>
          <a:lstStyle/>
          <a:p>
            <a:r>
              <a:rPr kumimoji="1" lang="ja-JP" sz="4000">
                <a:latin typeface="HGSoeiKakugothicUB"/>
                <a:ea typeface="HGSoeiKakugothicUB"/>
              </a:rPr>
              <a:t>献立ゴルフを使う理由</a:t>
            </a:r>
          </a:p>
        </p:txBody>
      </p:sp>
      <p:pic>
        <p:nvPicPr>
          <p:cNvPr id="9" name="図 8" descr="食品, 傘, テーブル が含まれている画像&#10;&#10;自動的に生成された説明">
            <a:extLst>
              <a:ext uri="{FF2B5EF4-FFF2-40B4-BE49-F238E27FC236}">
                <a16:creationId xmlns:a16="http://schemas.microsoft.com/office/drawing/2014/main" id="{FABFEA25-5337-78E8-87C5-D2477E318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5651" y="396021"/>
            <a:ext cx="470364" cy="620069"/>
          </a:xfrm>
          <a:prstGeom prst="rect">
            <a:avLst/>
          </a:prstGeom>
        </p:spPr>
      </p:pic>
      <p:sp>
        <p:nvSpPr>
          <p:cNvPr id="6" name="楕円 5">
            <a:extLst>
              <a:ext uri="{FF2B5EF4-FFF2-40B4-BE49-F238E27FC236}">
                <a16:creationId xmlns:a16="http://schemas.microsoft.com/office/drawing/2014/main" id="{47BE9BD7-A479-E23D-FF96-C97A10623BC4}"/>
              </a:ext>
            </a:extLst>
          </p:cNvPr>
          <p:cNvSpPr/>
          <p:nvPr/>
        </p:nvSpPr>
        <p:spPr>
          <a:xfrm>
            <a:off x="4684058" y="1570092"/>
            <a:ext cx="3008415" cy="280059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400">
                <a:solidFill>
                  <a:schemeClr val="tx1"/>
                </a:solidFill>
                <a:ea typeface="游ゴシック"/>
              </a:rPr>
              <a:t>スコア</a:t>
            </a:r>
          </a:p>
        </p:txBody>
      </p:sp>
      <p:sp>
        <p:nvSpPr>
          <p:cNvPr id="4" name="テキスト ボックス 3">
            <a:extLst>
              <a:ext uri="{FF2B5EF4-FFF2-40B4-BE49-F238E27FC236}">
                <a16:creationId xmlns:a16="http://schemas.microsoft.com/office/drawing/2014/main" id="{00A7993E-3A18-2C15-47D8-979E3B9291AC}"/>
              </a:ext>
            </a:extLst>
          </p:cNvPr>
          <p:cNvSpPr txBox="1"/>
          <p:nvPr/>
        </p:nvSpPr>
        <p:spPr>
          <a:xfrm>
            <a:off x="1610835" y="1560903"/>
            <a:ext cx="2118967" cy="1107996"/>
          </a:xfrm>
          <a:prstGeom prst="rect">
            <a:avLst/>
          </a:prstGeom>
          <a:noFill/>
        </p:spPr>
        <p:txBody>
          <a:bodyPr wrap="square" lIns="91440" tIns="45720" rIns="91440" bIns="45720" rtlCol="0" anchor="t">
            <a:spAutoFit/>
          </a:bodyPr>
          <a:lstStyle/>
          <a:p>
            <a:r>
              <a:rPr lang="ja-JP" altLang="en-US" sz="6600" b="1">
                <a:latin typeface="游明朝 Demibold"/>
                <a:ea typeface="游明朝 Demibold"/>
              </a:rPr>
              <a:t>刺激</a:t>
            </a:r>
            <a:endParaRPr kumimoji="1" lang="ja-JP" altLang="en-US" sz="6600">
              <a:latin typeface="游明朝 Demibold"/>
              <a:ea typeface="游明朝 Demibold"/>
            </a:endParaRPr>
          </a:p>
        </p:txBody>
      </p:sp>
      <p:pic>
        <p:nvPicPr>
          <p:cNvPr id="15" name="図 14">
            <a:extLst>
              <a:ext uri="{FF2B5EF4-FFF2-40B4-BE49-F238E27FC236}">
                <a16:creationId xmlns:a16="http://schemas.microsoft.com/office/drawing/2014/main" id="{68A75B13-38A4-631E-3A64-6D40818F2638}"/>
              </a:ext>
            </a:extLst>
          </p:cNvPr>
          <p:cNvPicPr>
            <a:picLocks noChangeAspect="1"/>
          </p:cNvPicPr>
          <p:nvPr/>
        </p:nvPicPr>
        <p:blipFill>
          <a:blip r:embed="rId5"/>
          <a:stretch>
            <a:fillRect/>
          </a:stretch>
        </p:blipFill>
        <p:spPr>
          <a:xfrm>
            <a:off x="7886576" y="5995678"/>
            <a:ext cx="4771160" cy="863683"/>
          </a:xfrm>
          <a:prstGeom prst="rect">
            <a:avLst/>
          </a:prstGeom>
        </p:spPr>
      </p:pic>
      <p:pic>
        <p:nvPicPr>
          <p:cNvPr id="3" name="図 2" descr="無料イラスト 光の三原色 RGB 加法混合">
            <a:extLst>
              <a:ext uri="{FF2B5EF4-FFF2-40B4-BE49-F238E27FC236}">
                <a16:creationId xmlns:a16="http://schemas.microsoft.com/office/drawing/2014/main" id="{712B2D7E-0C48-DF99-7D2A-19758F9D0C77}"/>
              </a:ext>
            </a:extLst>
          </p:cNvPr>
          <p:cNvPicPr>
            <a:picLocks noChangeAspect="1"/>
          </p:cNvPicPr>
          <p:nvPr/>
        </p:nvPicPr>
        <p:blipFill>
          <a:blip r:embed="rId6"/>
          <a:stretch>
            <a:fillRect/>
          </a:stretch>
        </p:blipFill>
        <p:spPr>
          <a:xfrm>
            <a:off x="3723756" y="1447141"/>
            <a:ext cx="4793874" cy="4546424"/>
          </a:xfrm>
          <a:prstGeom prst="rect">
            <a:avLst/>
          </a:prstGeom>
          <a:ln>
            <a:noFill/>
          </a:ln>
        </p:spPr>
      </p:pic>
      <p:sp>
        <p:nvSpPr>
          <p:cNvPr id="13" name="正方形/長方形 12">
            <a:extLst>
              <a:ext uri="{FF2B5EF4-FFF2-40B4-BE49-F238E27FC236}">
                <a16:creationId xmlns:a16="http://schemas.microsoft.com/office/drawing/2014/main" id="{0DCCF4C3-8F7B-DE0F-B72E-99618C85A721}"/>
              </a:ext>
            </a:extLst>
          </p:cNvPr>
          <p:cNvSpPr/>
          <p:nvPr/>
        </p:nvSpPr>
        <p:spPr>
          <a:xfrm>
            <a:off x="5728073" y="3607027"/>
            <a:ext cx="773205" cy="2241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テキスト ボックス 13">
            <a:extLst>
              <a:ext uri="{FF2B5EF4-FFF2-40B4-BE49-F238E27FC236}">
                <a16:creationId xmlns:a16="http://schemas.microsoft.com/office/drawing/2014/main" id="{9D25FE6B-5955-18A1-3C7B-76D7E636FBBE}"/>
              </a:ext>
            </a:extLst>
          </p:cNvPr>
          <p:cNvSpPr txBox="1"/>
          <p:nvPr/>
        </p:nvSpPr>
        <p:spPr>
          <a:xfrm>
            <a:off x="3807569" y="4229110"/>
            <a:ext cx="19205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dirty="0">
                <a:solidFill>
                  <a:schemeClr val="bg1"/>
                </a:solidFill>
                <a:latin typeface="HG創英角ｺﾞｼｯｸUB" panose="020B0909000000000000" pitchFamily="49" charset="-128"/>
                <a:ea typeface="HG創英角ｺﾞｼｯｸUB" panose="020B0909000000000000" pitchFamily="49" charset="-128"/>
              </a:rPr>
              <a:t>スコア</a:t>
            </a:r>
          </a:p>
        </p:txBody>
      </p:sp>
      <p:sp>
        <p:nvSpPr>
          <p:cNvPr id="16" name="テキスト ボックス 15">
            <a:extLst>
              <a:ext uri="{FF2B5EF4-FFF2-40B4-BE49-F238E27FC236}">
                <a16:creationId xmlns:a16="http://schemas.microsoft.com/office/drawing/2014/main" id="{96B26C53-F310-37F8-AB1A-68A17FF5BD73}"/>
              </a:ext>
            </a:extLst>
          </p:cNvPr>
          <p:cNvSpPr txBox="1"/>
          <p:nvPr/>
        </p:nvSpPr>
        <p:spPr>
          <a:xfrm>
            <a:off x="5561807" y="1938514"/>
            <a:ext cx="1245756" cy="72997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dirty="0">
                <a:solidFill>
                  <a:schemeClr val="bg1"/>
                </a:solidFill>
                <a:latin typeface="HG創英角ｺﾞｼｯｸUB" panose="020B0909000000000000" pitchFamily="49" charset="-128"/>
                <a:ea typeface="HG創英角ｺﾞｼｯｸUB" panose="020B0909000000000000" pitchFamily="49" charset="-128"/>
              </a:rPr>
              <a:t>食材</a:t>
            </a:r>
          </a:p>
        </p:txBody>
      </p:sp>
      <p:sp>
        <p:nvSpPr>
          <p:cNvPr id="17" name="テキスト ボックス 16">
            <a:extLst>
              <a:ext uri="{FF2B5EF4-FFF2-40B4-BE49-F238E27FC236}">
                <a16:creationId xmlns:a16="http://schemas.microsoft.com/office/drawing/2014/main" id="{DABC9184-4790-E601-3E5C-A77B22740398}"/>
              </a:ext>
            </a:extLst>
          </p:cNvPr>
          <p:cNvSpPr txBox="1"/>
          <p:nvPr/>
        </p:nvSpPr>
        <p:spPr>
          <a:xfrm>
            <a:off x="7345455" y="4373095"/>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dirty="0">
                <a:solidFill>
                  <a:schemeClr val="bg1"/>
                </a:solidFill>
                <a:latin typeface="HG創英角ｺﾞｼｯｸUB" panose="020B0909000000000000" pitchFamily="49" charset="-128"/>
                <a:ea typeface="HG創英角ｺﾞｼｯｸUB" panose="020B0909000000000000" pitchFamily="49" charset="-128"/>
              </a:rPr>
              <a:t>味</a:t>
            </a:r>
          </a:p>
        </p:txBody>
      </p:sp>
      <p:sp>
        <p:nvSpPr>
          <p:cNvPr id="2" name="テキスト ボックス 1">
            <a:extLst>
              <a:ext uri="{FF2B5EF4-FFF2-40B4-BE49-F238E27FC236}">
                <a16:creationId xmlns:a16="http://schemas.microsoft.com/office/drawing/2014/main" id="{7DB0FD3A-DFFB-915C-0004-442AC25B45E6}"/>
              </a:ext>
            </a:extLst>
          </p:cNvPr>
          <p:cNvSpPr txBox="1"/>
          <p:nvPr/>
        </p:nvSpPr>
        <p:spPr>
          <a:xfrm>
            <a:off x="5573024" y="3672869"/>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dirty="0">
                <a:latin typeface="HG創英角ｺﾞｼｯｸUB" panose="020B0909000000000000" pitchFamily="49" charset="-128"/>
                <a:ea typeface="HG創英角ｺﾞｼｯｸUB" panose="020B0909000000000000" pitchFamily="49" charset="-128"/>
              </a:rPr>
              <a:t>高み</a:t>
            </a:r>
          </a:p>
        </p:txBody>
      </p:sp>
    </p:spTree>
    <p:extLst>
      <p:ext uri="{BB962C8B-B14F-4D97-AF65-F5344CB8AC3E}">
        <p14:creationId xmlns:p14="http://schemas.microsoft.com/office/powerpoint/2010/main" val="283874410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テーマ">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テーマ">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3AB27C864B3094F9396A6D72E012482" ma:contentTypeVersion="0" ma:contentTypeDescription="新しいドキュメントを作成します。" ma:contentTypeScope="" ma:versionID="fe27ae0b072b10dfc94829432562ead5">
  <xsd:schema xmlns:xsd="http://www.w3.org/2001/XMLSchema" xmlns:xs="http://www.w3.org/2001/XMLSchema" xmlns:p="http://schemas.microsoft.com/office/2006/metadata/properties" targetNamespace="http://schemas.microsoft.com/office/2006/metadata/properties" ma:root="true" ma:fieldsID="cdff391c5b9b70a626361e964f0d8aa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CB5A91-4275-48D8-B1B8-FE898595DC69}">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5ECED4-8E99-4715-A747-04B0B54B4FCD}">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BACEC32-6DAC-4624-8845-0EE60E9624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3182</Words>
  <Application>Microsoft Office PowerPoint</Application>
  <PresentationFormat>ワイド画面</PresentationFormat>
  <Paragraphs>467</Paragraphs>
  <Slides>36</Slides>
  <Notes>32</Notes>
  <HiddenSlides>0</HiddenSlides>
  <MMClips>2</MMClips>
  <ScaleCrop>false</ScaleCrop>
  <HeadingPairs>
    <vt:vector size="6" baseType="variant">
      <vt:variant>
        <vt:lpstr>使用されているフォント</vt:lpstr>
      </vt:variant>
      <vt:variant>
        <vt:i4>16</vt:i4>
      </vt:variant>
      <vt:variant>
        <vt:lpstr>テーマ</vt:lpstr>
      </vt:variant>
      <vt:variant>
        <vt:i4>3</vt:i4>
      </vt:variant>
      <vt:variant>
        <vt:lpstr>スライド タイトル</vt:lpstr>
      </vt:variant>
      <vt:variant>
        <vt:i4>36</vt:i4>
      </vt:variant>
    </vt:vector>
  </HeadingPairs>
  <TitlesOfParts>
    <vt:vector size="55" baseType="lpstr">
      <vt:lpstr>HGP創英角ｺﾞｼｯｸUB</vt:lpstr>
      <vt:lpstr>HGPMinchoE</vt:lpstr>
      <vt:lpstr>HG創英角ｺﾞｼｯｸUB</vt:lpstr>
      <vt:lpstr>HG創英角ｺﾞｼｯｸUB</vt:lpstr>
      <vt:lpstr>HG創英角ﾎﾟｯﾌﾟ体</vt:lpstr>
      <vt:lpstr>游ゴシック</vt:lpstr>
      <vt:lpstr>游ゴシック Light</vt:lpstr>
      <vt:lpstr>游ゴシック Medium</vt:lpstr>
      <vt:lpstr>游明朝 Demibold</vt:lpstr>
      <vt:lpstr>游明朝 Demibold </vt:lpstr>
      <vt:lpstr>Aptos</vt:lpstr>
      <vt:lpstr>Aptos Display</vt:lpstr>
      <vt:lpstr>Arial</vt:lpstr>
      <vt:lpstr>Avenir Next LT Pro</vt:lpstr>
      <vt:lpstr>Calibri</vt:lpstr>
      <vt:lpstr>Courier New</vt:lpstr>
      <vt:lpstr>Office テーマ</vt:lpstr>
      <vt:lpstr>Office テーマ</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コンセプト</vt:lpstr>
      <vt:lpstr>PowerPoint プレゼンテーション</vt:lpstr>
      <vt:lpstr>PowerPoint プレゼンテーション</vt:lpstr>
      <vt:lpstr>PowerPoint プレゼンテーション</vt:lpstr>
      <vt:lpstr>PowerPoint プレゼンテーション</vt:lpstr>
      <vt:lpstr>実演</vt:lpstr>
      <vt:lpstr>PowerPoint プレゼンテーション</vt:lpstr>
      <vt:lpstr>PowerPoint プレゼンテーション</vt:lpstr>
      <vt:lpstr>実食</vt:lpstr>
      <vt:lpstr>PowerPoint プレゼンテーション</vt:lpstr>
      <vt:lpstr>PowerPoint プレゼンテーション</vt:lpstr>
      <vt:lpstr>プレイ以外の機能</vt:lpstr>
      <vt:lpstr>PowerPoint プレゼンテーション</vt:lpstr>
      <vt:lpstr>PowerPoint プレゼンテーション</vt:lpstr>
      <vt:lpstr>PowerPoint プレゼンテーション</vt:lpstr>
      <vt:lpstr>表彰一覧</vt:lpstr>
      <vt:lpstr>PowerPoint プレゼンテーション</vt:lpstr>
      <vt:lpstr>個人の話</vt:lpstr>
      <vt:lpstr>澤田　リーダー</vt:lpstr>
      <vt:lpstr>関沼　機能担当</vt:lpstr>
      <vt:lpstr>持田　機能担当</vt:lpstr>
      <vt:lpstr>壱岐　機能担当</vt:lpstr>
      <vt:lpstr>田島　DBA</vt:lpstr>
      <vt:lpstr>三上　品質管理担当</vt:lpstr>
      <vt:lpstr>グループの話</vt:lpstr>
      <vt:lpstr>PowerPoint プレゼンテーション</vt:lpstr>
      <vt:lpstr>PowerPoint プレゼンテーション</vt:lpstr>
      <vt:lpstr>PowerPoint プレゼンテーション</vt:lpstr>
      <vt:lpstr>謝辞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献立ゴルフ</dc:title>
  <dc:creator>澤田　乃々佳</dc:creator>
  <cp:lastModifiedBy>田島規覇也</cp:lastModifiedBy>
  <cp:revision>5</cp:revision>
  <dcterms:created xsi:type="dcterms:W3CDTF">2024-06-25T07:23:05Z</dcterms:created>
  <dcterms:modified xsi:type="dcterms:W3CDTF">2024-06-27T08:57:59Z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0x010100D3AB27C864B3094F9396A6D72E012482</vt:lpwstr>
  </property>
</Properties>
</file>